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346" r:id="rId4"/>
    <p:sldId id="309" r:id="rId5"/>
    <p:sldId id="315" r:id="rId6"/>
    <p:sldId id="316" r:id="rId7"/>
    <p:sldId id="317" r:id="rId8"/>
    <p:sldId id="323" r:id="rId9"/>
    <p:sldId id="347" r:id="rId10"/>
    <p:sldId id="321" r:id="rId11"/>
    <p:sldId id="324" r:id="rId12"/>
    <p:sldId id="322" r:id="rId13"/>
    <p:sldId id="328" r:id="rId14"/>
    <p:sldId id="330" r:id="rId15"/>
    <p:sldId id="329" r:id="rId16"/>
    <p:sldId id="331" r:id="rId17"/>
    <p:sldId id="325" r:id="rId18"/>
    <p:sldId id="332" r:id="rId19"/>
    <p:sldId id="326" r:id="rId20"/>
    <p:sldId id="334" r:id="rId21"/>
    <p:sldId id="336" r:id="rId22"/>
    <p:sldId id="335" r:id="rId23"/>
    <p:sldId id="338" r:id="rId24"/>
    <p:sldId id="333" r:id="rId25"/>
    <p:sldId id="337" r:id="rId26"/>
    <p:sldId id="340" r:id="rId27"/>
    <p:sldId id="341" r:id="rId28"/>
    <p:sldId id="342" r:id="rId29"/>
    <p:sldId id="343" r:id="rId30"/>
    <p:sldId id="344" r:id="rId31"/>
    <p:sldId id="345" r:id="rId32"/>
    <p:sldId id="350" r:id="rId33"/>
    <p:sldId id="351" r:id="rId34"/>
    <p:sldId id="352" r:id="rId35"/>
    <p:sldId id="348" r:id="rId36"/>
    <p:sldId id="349"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6" r:id="rId60"/>
    <p:sldId id="375" r:id="rId61"/>
    <p:sldId id="377" r:id="rId62"/>
    <p:sldId id="378" r:id="rId63"/>
    <p:sldId id="379" r:id="rId64"/>
    <p:sldId id="270"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6314" autoAdjust="0"/>
  </p:normalViewPr>
  <p:slideViewPr>
    <p:cSldViewPr snapToGrid="0">
      <p:cViewPr varScale="1">
        <p:scale>
          <a:sx n="108" d="100"/>
          <a:sy n="108" d="100"/>
        </p:scale>
        <p:origin x="54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214DB-A4F5-4CBA-B531-A56FA62313AB}" type="datetimeFigureOut">
              <a:rPr lang="zh-CN" altLang="en-US" smtClean="0"/>
              <a:t>2025/9/10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CA41E-C5FF-458D-9EB9-CD539D9799D3}" type="slidenum">
              <a:rPr lang="zh-CN" altLang="en-US" smtClean="0"/>
              <a:t>‹#›</a:t>
            </a:fld>
            <a:endParaRPr lang="zh-CN" altLang="en-US"/>
          </a:p>
        </p:txBody>
      </p:sp>
    </p:spTree>
    <p:extLst>
      <p:ext uri="{BB962C8B-B14F-4D97-AF65-F5344CB8AC3E}">
        <p14:creationId xmlns:p14="http://schemas.microsoft.com/office/powerpoint/2010/main" val="1841753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加入了不相关的特征；变量不服从正态分布，不符合模型构建的大前提</a:t>
            </a:r>
          </a:p>
        </p:txBody>
      </p:sp>
      <p:sp>
        <p:nvSpPr>
          <p:cNvPr id="4" name="灯片编号占位符 3"/>
          <p:cNvSpPr>
            <a:spLocks noGrp="1"/>
          </p:cNvSpPr>
          <p:nvPr>
            <p:ph type="sldNum" sz="quarter" idx="5"/>
          </p:nvPr>
        </p:nvSpPr>
        <p:spPr/>
        <p:txBody>
          <a:bodyPr/>
          <a:lstStyle/>
          <a:p>
            <a:fld id="{8AACA41E-C5FF-458D-9EB9-CD539D9799D3}" type="slidenum">
              <a:rPr lang="zh-CN" altLang="en-US" smtClean="0"/>
              <a:t>62</a:t>
            </a:fld>
            <a:endParaRPr lang="zh-CN" altLang="en-US"/>
          </a:p>
        </p:txBody>
      </p:sp>
    </p:spTree>
    <p:extLst>
      <p:ext uri="{BB962C8B-B14F-4D97-AF65-F5344CB8AC3E}">
        <p14:creationId xmlns:p14="http://schemas.microsoft.com/office/powerpoint/2010/main" val="1233918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ACA41E-C5FF-458D-9EB9-CD539D9799D3}" type="slidenum">
              <a:rPr lang="zh-CN" altLang="en-US" smtClean="0"/>
              <a:t>63</a:t>
            </a:fld>
            <a:endParaRPr lang="zh-CN" altLang="en-US"/>
          </a:p>
        </p:txBody>
      </p:sp>
    </p:spTree>
    <p:extLst>
      <p:ext uri="{BB962C8B-B14F-4D97-AF65-F5344CB8AC3E}">
        <p14:creationId xmlns:p14="http://schemas.microsoft.com/office/powerpoint/2010/main" val="3456429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2025/9/2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https://doi.org/10.1371/journal.pbio.1002415"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84D2E-15BC-46D4-857B-0343C828B4A2}"/>
              </a:ext>
            </a:extLst>
          </p:cNvPr>
          <p:cNvSpPr>
            <a:spLocks noGrp="1"/>
          </p:cNvSpPr>
          <p:nvPr>
            <p:ph type="ctrTitle"/>
          </p:nvPr>
        </p:nvSpPr>
        <p:spPr>
          <a:xfrm>
            <a:off x="1219200" y="1193800"/>
            <a:ext cx="9566878" cy="2387600"/>
          </a:xfrm>
        </p:spPr>
        <p:txBody>
          <a:bodyPr/>
          <a:lstStyle/>
          <a:p>
            <a:r>
              <a:rPr lang="zh-CN" altLang="en-US" b="1" dirty="0">
                <a:latin typeface="楷体" panose="02010609060101010101" pitchFamily="49" charset="-122"/>
                <a:ea typeface="楷体" panose="02010609060101010101" pitchFamily="49" charset="-122"/>
              </a:rPr>
              <a:t>机器学习在生态学中的应用</a:t>
            </a:r>
          </a:p>
        </p:txBody>
      </p:sp>
      <p:sp>
        <p:nvSpPr>
          <p:cNvPr id="3" name="副标题 2">
            <a:extLst>
              <a:ext uri="{FF2B5EF4-FFF2-40B4-BE49-F238E27FC236}">
                <a16:creationId xmlns:a16="http://schemas.microsoft.com/office/drawing/2014/main" id="{61B6AEE9-46FB-43A8-AC20-30D53299AE93}"/>
              </a:ext>
            </a:extLst>
          </p:cNvPr>
          <p:cNvSpPr>
            <a:spLocks noGrp="1"/>
          </p:cNvSpPr>
          <p:nvPr>
            <p:ph type="subTitle" idx="1"/>
          </p:nvPr>
        </p:nvSpPr>
        <p:spPr>
          <a:xfrm>
            <a:off x="1524000" y="4262438"/>
            <a:ext cx="9144000" cy="1655762"/>
          </a:xfrm>
        </p:spPr>
        <p:txBody>
          <a:bodyPr>
            <a:normAutofit lnSpcReduction="10000"/>
          </a:bodyPr>
          <a:lstStyle/>
          <a:p>
            <a:r>
              <a:rPr lang="zh-CN" altLang="en-US" b="1" dirty="0">
                <a:latin typeface="楷体" panose="02010609060101010101" pitchFamily="49" charset="-122"/>
                <a:ea typeface="楷体" panose="02010609060101010101" pitchFamily="49" charset="-122"/>
              </a:rPr>
              <a:t>黄天元</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数据科学与大数据技术系</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数据科学学院</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浙江财经大学</a:t>
            </a:r>
          </a:p>
        </p:txBody>
      </p:sp>
      <p:sp>
        <p:nvSpPr>
          <p:cNvPr id="4" name="AutoShape 10">
            <a:extLst>
              <a:ext uri="{FF2B5EF4-FFF2-40B4-BE49-F238E27FC236}">
                <a16:creationId xmlns:a16="http://schemas.microsoft.com/office/drawing/2014/main" id="{377E31ED-CE0D-478F-A8D0-51A0F41B60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Perspectives in machine learning for wildlife conservation | Nature  Communications">
            <a:extLst>
              <a:ext uri="{FF2B5EF4-FFF2-40B4-BE49-F238E27FC236}">
                <a16:creationId xmlns:a16="http://schemas.microsoft.com/office/drawing/2014/main" id="{8CC8C746-41A3-4E88-812B-3C1883C8D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639733" cy="22419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machine learning model to assess the ecosystem response to water policy  measures in the Tagus River Basin (Spain) - ScienceDirect">
            <a:extLst>
              <a:ext uri="{FF2B5EF4-FFF2-40B4-BE49-F238E27FC236}">
                <a16:creationId xmlns:a16="http://schemas.microsoft.com/office/drawing/2014/main" id="{5B6A7320-B165-43BE-877A-3857F1071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267" y="110066"/>
            <a:ext cx="4766734" cy="22017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05FCD155-55F6-4AC7-A576-862B2B0B536C}"/>
              </a:ext>
            </a:extLst>
          </p:cNvPr>
          <p:cNvPicPr>
            <a:picLocks noChangeAspect="1"/>
          </p:cNvPicPr>
          <p:nvPr/>
        </p:nvPicPr>
        <p:blipFill>
          <a:blip r:embed="rId4"/>
          <a:stretch>
            <a:fillRect/>
          </a:stretch>
        </p:blipFill>
        <p:spPr>
          <a:xfrm>
            <a:off x="134705" y="4291247"/>
            <a:ext cx="2503721" cy="2493666"/>
          </a:xfrm>
          <a:prstGeom prst="rect">
            <a:avLst/>
          </a:prstGeom>
        </p:spPr>
      </p:pic>
      <p:pic>
        <p:nvPicPr>
          <p:cNvPr id="1032" name="Picture 8" descr="Advances and applications of machine learning and deep learning in  environmental ecology and health - ScienceDirect">
            <a:extLst>
              <a:ext uri="{FF2B5EF4-FFF2-40B4-BE49-F238E27FC236}">
                <a16:creationId xmlns:a16="http://schemas.microsoft.com/office/drawing/2014/main" id="{338D5CF7-2A48-4FB5-9B33-8DF672EC6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7980" y="4178565"/>
            <a:ext cx="2569369" cy="2569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31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给生态学家们的</a:t>
            </a:r>
            <a:r>
              <a:rPr lang="en-US" altLang="zh-CN" sz="6000" dirty="0">
                <a:solidFill>
                  <a:schemeClr val="bg1"/>
                </a:solidFill>
                <a:latin typeface="Times New Roman" panose="02020603050405020304" pitchFamily="18" charset="0"/>
                <a:ea typeface="楷体" panose="02010609060101010101" pitchFamily="49" charset="-122"/>
              </a:rPr>
              <a:t>ML&amp;DL</a:t>
            </a:r>
            <a:r>
              <a:rPr lang="zh-CN" altLang="en-US" sz="6000" dirty="0">
                <a:solidFill>
                  <a:schemeClr val="bg1"/>
                </a:solidFill>
                <a:latin typeface="Times New Roman" panose="02020603050405020304" pitchFamily="18" charset="0"/>
                <a:ea typeface="楷体" panose="02010609060101010101" pitchFamily="49" charset="-122"/>
              </a:rPr>
              <a:t>综述</a:t>
            </a:r>
          </a:p>
        </p:txBody>
      </p:sp>
      <p:pic>
        <p:nvPicPr>
          <p:cNvPr id="4" name="图片 3">
            <a:extLst>
              <a:ext uri="{FF2B5EF4-FFF2-40B4-BE49-F238E27FC236}">
                <a16:creationId xmlns:a16="http://schemas.microsoft.com/office/drawing/2014/main" id="{E1C3215C-7829-4C17-9662-6D76B1415473}"/>
              </a:ext>
            </a:extLst>
          </p:cNvPr>
          <p:cNvPicPr>
            <a:picLocks noChangeAspect="1"/>
          </p:cNvPicPr>
          <p:nvPr/>
        </p:nvPicPr>
        <p:blipFill>
          <a:blip r:embed="rId2"/>
          <a:stretch>
            <a:fillRect/>
          </a:stretch>
        </p:blipFill>
        <p:spPr>
          <a:xfrm>
            <a:off x="257656" y="1015663"/>
            <a:ext cx="11628967" cy="3349143"/>
          </a:xfrm>
          <a:prstGeom prst="rect">
            <a:avLst/>
          </a:prstGeom>
        </p:spPr>
      </p:pic>
      <p:pic>
        <p:nvPicPr>
          <p:cNvPr id="7" name="图片 6">
            <a:extLst>
              <a:ext uri="{FF2B5EF4-FFF2-40B4-BE49-F238E27FC236}">
                <a16:creationId xmlns:a16="http://schemas.microsoft.com/office/drawing/2014/main" id="{7147FFC5-D718-4233-A4B8-B7E687BD0602}"/>
              </a:ext>
            </a:extLst>
          </p:cNvPr>
          <p:cNvPicPr>
            <a:picLocks noChangeAspect="1"/>
          </p:cNvPicPr>
          <p:nvPr/>
        </p:nvPicPr>
        <p:blipFill>
          <a:blip r:embed="rId3"/>
          <a:stretch>
            <a:fillRect/>
          </a:stretch>
        </p:blipFill>
        <p:spPr>
          <a:xfrm>
            <a:off x="257656" y="4364806"/>
            <a:ext cx="11426203" cy="1015662"/>
          </a:xfrm>
          <a:prstGeom prst="rect">
            <a:avLst/>
          </a:prstGeom>
        </p:spPr>
      </p:pic>
      <p:pic>
        <p:nvPicPr>
          <p:cNvPr id="12" name="图片 11">
            <a:extLst>
              <a:ext uri="{FF2B5EF4-FFF2-40B4-BE49-F238E27FC236}">
                <a16:creationId xmlns:a16="http://schemas.microsoft.com/office/drawing/2014/main" id="{42BF96BC-1E65-4BEB-BEB1-494585294106}"/>
              </a:ext>
            </a:extLst>
          </p:cNvPr>
          <p:cNvPicPr>
            <a:picLocks noChangeAspect="1"/>
          </p:cNvPicPr>
          <p:nvPr/>
        </p:nvPicPr>
        <p:blipFill>
          <a:blip r:embed="rId4"/>
          <a:stretch>
            <a:fillRect/>
          </a:stretch>
        </p:blipFill>
        <p:spPr>
          <a:xfrm>
            <a:off x="156273" y="5526300"/>
            <a:ext cx="11628967" cy="1204692"/>
          </a:xfrm>
          <a:prstGeom prst="rect">
            <a:avLst/>
          </a:prstGeom>
        </p:spPr>
      </p:pic>
    </p:spTree>
    <p:extLst>
      <p:ext uri="{BB962C8B-B14F-4D97-AF65-F5344CB8AC3E}">
        <p14:creationId xmlns:p14="http://schemas.microsoft.com/office/powerpoint/2010/main" val="2674037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摘要</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65277" y="1445565"/>
            <a:ext cx="11234055" cy="5170646"/>
          </a:xfrm>
          <a:prstGeom prst="rect">
            <a:avLst/>
          </a:prstGeom>
          <a:noFill/>
        </p:spPr>
        <p:txBody>
          <a:bodyPr wrap="square" rtlCol="0">
            <a:spAutoFit/>
          </a:bodyPr>
          <a:lstStyle/>
          <a:p>
            <a:pPr algn="just">
              <a:spcAft>
                <a:spcPts val="1200"/>
              </a:spcAft>
            </a:pPr>
            <a:r>
              <a:rPr lang="en-US" altLang="zh-CN" sz="2000" b="1" dirty="0">
                <a:latin typeface="Times New Roman" panose="02020603050405020304" pitchFamily="18" charset="0"/>
                <a:ea typeface="楷体" panose="02010609060101010101" pitchFamily="49" charset="-122"/>
              </a:rPr>
              <a:t>1. </a:t>
            </a:r>
            <a:r>
              <a:rPr lang="zh-CN" altLang="en-US" sz="2000" b="1" dirty="0">
                <a:latin typeface="Times New Roman" panose="02020603050405020304" pitchFamily="18" charset="0"/>
                <a:ea typeface="楷体" panose="02010609060101010101" pitchFamily="49" charset="-122"/>
              </a:rPr>
              <a:t>近年来，机器学习（</a:t>
            </a:r>
            <a:r>
              <a:rPr lang="en-US" altLang="zh-CN" sz="2000" b="1" dirty="0">
                <a:latin typeface="Times New Roman" panose="02020603050405020304" pitchFamily="18" charset="0"/>
                <a:ea typeface="楷体" panose="02010609060101010101" pitchFamily="49" charset="-122"/>
              </a:rPr>
              <a:t>ML</a:t>
            </a:r>
            <a:r>
              <a:rPr lang="zh-CN" altLang="en-US" sz="2000" b="1" dirty="0">
                <a:latin typeface="Times New Roman" panose="02020603050405020304" pitchFamily="18" charset="0"/>
                <a:ea typeface="楷体" panose="02010609060101010101" pitchFamily="49" charset="-122"/>
              </a:rPr>
              <a:t>）、深度学习（</a:t>
            </a:r>
            <a:r>
              <a:rPr lang="en-US" altLang="zh-CN" sz="2000" b="1" dirty="0">
                <a:latin typeface="Times New Roman" panose="02020603050405020304" pitchFamily="18" charset="0"/>
                <a:ea typeface="楷体" panose="02010609060101010101" pitchFamily="49" charset="-122"/>
              </a:rPr>
              <a:t>DL</a:t>
            </a:r>
            <a:r>
              <a:rPr lang="zh-CN" altLang="en-US" sz="2000" b="1" dirty="0">
                <a:latin typeface="Times New Roman" panose="02020603050405020304" pitchFamily="18" charset="0"/>
                <a:ea typeface="楷体" panose="02010609060101010101" pitchFamily="49" charset="-122"/>
              </a:rPr>
              <a:t>）和人工智能（</a:t>
            </a:r>
            <a:r>
              <a:rPr lang="en-US" altLang="zh-CN" sz="2000" b="1" dirty="0">
                <a:latin typeface="Times New Roman" panose="02020603050405020304" pitchFamily="18" charset="0"/>
                <a:ea typeface="楷体" panose="02010609060101010101" pitchFamily="49" charset="-122"/>
              </a:rPr>
              <a:t>AI</a:t>
            </a:r>
            <a:r>
              <a:rPr lang="zh-CN" altLang="en-US" sz="2000" b="1" dirty="0">
                <a:latin typeface="Times New Roman" panose="02020603050405020304" pitchFamily="18" charset="0"/>
                <a:ea typeface="楷体" panose="02010609060101010101" pitchFamily="49" charset="-122"/>
              </a:rPr>
              <a:t>）的流行度显著上升。尽管如此，</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和 </a:t>
            </a:r>
            <a:r>
              <a:rPr lang="en-US" altLang="zh-CN" sz="2000" b="1" dirty="0">
                <a:latin typeface="Times New Roman" panose="02020603050405020304" pitchFamily="18" charset="0"/>
                <a:ea typeface="楷体" panose="02010609060101010101" pitchFamily="49" charset="-122"/>
              </a:rPr>
              <a:t>DL </a:t>
            </a:r>
            <a:r>
              <a:rPr lang="zh-CN" altLang="en-US" sz="2000" b="1" dirty="0">
                <a:latin typeface="Times New Roman" panose="02020603050405020304" pitchFamily="18" charset="0"/>
                <a:ea typeface="楷体" panose="02010609060101010101" pitchFamily="49" charset="-122"/>
              </a:rPr>
              <a:t>算法的内部工作原理通常被认为不透明，其与经典数据分析工具的关系仍存在争议。</a:t>
            </a:r>
          </a:p>
          <a:p>
            <a:pPr algn="just">
              <a:spcAft>
                <a:spcPts val="1200"/>
              </a:spcAft>
            </a:pPr>
            <a:r>
              <a:rPr lang="en-US" altLang="zh-CN" sz="2000" b="1" dirty="0">
                <a:latin typeface="Times New Roman" panose="02020603050405020304" pitchFamily="18" charset="0"/>
                <a:ea typeface="楷体" panose="02010609060101010101" pitchFamily="49" charset="-122"/>
              </a:rPr>
              <a:t>2. </a:t>
            </a:r>
            <a:r>
              <a:rPr lang="zh-CN" altLang="en-US" sz="2000" b="1" dirty="0">
                <a:latin typeface="Times New Roman" panose="02020603050405020304" pitchFamily="18" charset="0"/>
                <a:ea typeface="楷体" panose="02010609060101010101" pitchFamily="49" charset="-122"/>
              </a:rPr>
              <a:t>尽管人们常假设 </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和 </a:t>
            </a:r>
            <a:r>
              <a:rPr lang="en-US" altLang="zh-CN" sz="2000" b="1" dirty="0">
                <a:latin typeface="Times New Roman" panose="02020603050405020304" pitchFamily="18" charset="0"/>
                <a:ea typeface="楷体" panose="02010609060101010101" pitchFamily="49" charset="-122"/>
              </a:rPr>
              <a:t>DL </a:t>
            </a:r>
            <a:r>
              <a:rPr lang="zh-CN" altLang="en-US" sz="2000" b="1" dirty="0">
                <a:latin typeface="Times New Roman" panose="02020603050405020304" pitchFamily="18" charset="0"/>
                <a:ea typeface="楷体" panose="02010609060101010101" pitchFamily="49" charset="-122"/>
              </a:rPr>
              <a:t>主要擅长预测，但它们同样可以用于传统上由统计模型处理的分析任务。此外，近期关于 </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的讨论和综述大多集中在 </a:t>
            </a:r>
            <a:r>
              <a:rPr lang="en-US" altLang="zh-CN" sz="2000" b="1" dirty="0">
                <a:latin typeface="Times New Roman" panose="02020603050405020304" pitchFamily="18" charset="0"/>
                <a:ea typeface="楷体" panose="02010609060101010101" pitchFamily="49" charset="-122"/>
              </a:rPr>
              <a:t>DL </a:t>
            </a:r>
            <a:r>
              <a:rPr lang="zh-CN" altLang="en-US" sz="2000" b="1" dirty="0">
                <a:latin typeface="Times New Roman" panose="02020603050405020304" pitchFamily="18" charset="0"/>
                <a:ea typeface="楷体" panose="02010609060101010101" pitchFamily="49" charset="-122"/>
              </a:rPr>
              <a:t>上，未能系统整合不同优势和通用原则的丰富 </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算法。</a:t>
            </a:r>
          </a:p>
          <a:p>
            <a:pPr algn="just">
              <a:spcAft>
                <a:spcPts val="1200"/>
              </a:spcAft>
            </a:pPr>
            <a:r>
              <a:rPr lang="en-US" altLang="zh-CN" sz="2000" b="1" dirty="0">
                <a:latin typeface="Times New Roman" panose="02020603050405020304" pitchFamily="18" charset="0"/>
                <a:ea typeface="楷体" panose="02010609060101010101" pitchFamily="49" charset="-122"/>
              </a:rPr>
              <a:t>3. </a:t>
            </a:r>
            <a:r>
              <a:rPr lang="zh-CN" altLang="en-US" sz="2000" b="1" dirty="0">
                <a:latin typeface="Times New Roman" panose="02020603050405020304" pitchFamily="18" charset="0"/>
                <a:ea typeface="楷体" panose="02010609060101010101" pitchFamily="49" charset="-122"/>
              </a:rPr>
              <a:t>本文提供了 </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和 </a:t>
            </a:r>
            <a:r>
              <a:rPr lang="en-US" altLang="zh-CN" sz="2000" b="1" dirty="0">
                <a:latin typeface="Times New Roman" panose="02020603050405020304" pitchFamily="18" charset="0"/>
                <a:ea typeface="楷体" panose="02010609060101010101" pitchFamily="49" charset="-122"/>
              </a:rPr>
              <a:t>DL </a:t>
            </a:r>
            <a:r>
              <a:rPr lang="zh-CN" altLang="en-US" sz="2000" b="1" dirty="0">
                <a:latin typeface="Times New Roman" panose="02020603050405020304" pitchFamily="18" charset="0"/>
                <a:ea typeface="楷体" panose="02010609060101010101" pitchFamily="49" charset="-122"/>
              </a:rPr>
              <a:t>领域的全面概述，首先总结其历史发展、现有算法类别、与传统统计工具的差异以及通用的 </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原则。接着讨论 </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和 </a:t>
            </a:r>
            <a:r>
              <a:rPr lang="en-US" altLang="zh-CN" sz="2000" b="1" dirty="0">
                <a:latin typeface="Times New Roman" panose="02020603050405020304" pitchFamily="18" charset="0"/>
                <a:ea typeface="楷体" panose="02010609060101010101" pitchFamily="49" charset="-122"/>
              </a:rPr>
              <a:t>DL </a:t>
            </a:r>
            <a:r>
              <a:rPr lang="zh-CN" altLang="en-US" sz="2000" b="1" dirty="0">
                <a:latin typeface="Times New Roman" panose="02020603050405020304" pitchFamily="18" charset="0"/>
                <a:ea typeface="楷体" panose="02010609060101010101" pitchFamily="49" charset="-122"/>
              </a:rPr>
              <a:t>模型在何种情况下在预测任务中表现优异，以及它们在推断上可能替代传统统计方法的情境，同时突出其在生态学问题中的当前和新兴应用。最后，总结了科学与因果 </a:t>
            </a:r>
            <a:r>
              <a:rPr lang="en-US" altLang="zh-CN" sz="2000" b="1" dirty="0">
                <a:latin typeface="Times New Roman" panose="02020603050405020304" pitchFamily="18" charset="0"/>
                <a:ea typeface="楷体" panose="02010609060101010101" pitchFamily="49" charset="-122"/>
              </a:rPr>
              <a:t>ML</a:t>
            </a:r>
            <a:r>
              <a:rPr lang="zh-CN" altLang="en-US" sz="2000" b="1" dirty="0">
                <a:latin typeface="Times New Roman" panose="02020603050405020304" pitchFamily="18" charset="0"/>
                <a:ea typeface="楷体" panose="02010609060101010101" pitchFamily="49" charset="-122"/>
              </a:rPr>
              <a:t>、可解释 </a:t>
            </a:r>
            <a:r>
              <a:rPr lang="en-US" altLang="zh-CN" sz="2000" b="1" dirty="0">
                <a:latin typeface="Times New Roman" panose="02020603050405020304" pitchFamily="18" charset="0"/>
                <a:ea typeface="楷体" panose="02010609060101010101" pitchFamily="49" charset="-122"/>
              </a:rPr>
              <a:t>AI </a:t>
            </a:r>
            <a:r>
              <a:rPr lang="zh-CN" altLang="en-US" sz="2000" b="1" dirty="0">
                <a:latin typeface="Times New Roman" panose="02020603050405020304" pitchFamily="18" charset="0"/>
                <a:ea typeface="楷体" panose="02010609060101010101" pitchFamily="49" charset="-122"/>
              </a:rPr>
              <a:t>以及负责任 </a:t>
            </a:r>
            <a:r>
              <a:rPr lang="en-US" altLang="zh-CN" sz="2000" b="1" dirty="0">
                <a:latin typeface="Times New Roman" panose="02020603050405020304" pitchFamily="18" charset="0"/>
                <a:ea typeface="楷体" panose="02010609060101010101" pitchFamily="49" charset="-122"/>
              </a:rPr>
              <a:t>AI </a:t>
            </a:r>
            <a:r>
              <a:rPr lang="zh-CN" altLang="en-US" sz="2000" b="1" dirty="0">
                <a:latin typeface="Times New Roman" panose="02020603050405020304" pitchFamily="18" charset="0"/>
                <a:ea typeface="楷体" panose="02010609060101010101" pitchFamily="49" charset="-122"/>
              </a:rPr>
              <a:t>等新兴趋势，这些趋势可能在未来显著影响生态数据分析。</a:t>
            </a:r>
          </a:p>
          <a:p>
            <a:pPr algn="just">
              <a:spcAft>
                <a:spcPts val="1200"/>
              </a:spcAft>
            </a:pPr>
            <a:r>
              <a:rPr lang="en-US" altLang="zh-CN" sz="2000" b="1" dirty="0">
                <a:latin typeface="Times New Roman" panose="02020603050405020304" pitchFamily="18" charset="0"/>
                <a:ea typeface="楷体" panose="02010609060101010101" pitchFamily="49" charset="-122"/>
              </a:rPr>
              <a:t>4. </a:t>
            </a:r>
            <a:r>
              <a:rPr lang="zh-CN" altLang="en-US" sz="2000" b="1" dirty="0">
                <a:latin typeface="Times New Roman" panose="02020603050405020304" pitchFamily="18" charset="0"/>
                <a:ea typeface="楷体" panose="02010609060101010101" pitchFamily="49" charset="-122"/>
              </a:rPr>
              <a:t>我们得出结论：</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和 </a:t>
            </a:r>
            <a:r>
              <a:rPr lang="en-US" altLang="zh-CN" sz="2000" b="1" dirty="0">
                <a:latin typeface="Times New Roman" panose="02020603050405020304" pitchFamily="18" charset="0"/>
                <a:ea typeface="楷体" panose="02010609060101010101" pitchFamily="49" charset="-122"/>
              </a:rPr>
              <a:t>DL </a:t>
            </a:r>
            <a:r>
              <a:rPr lang="zh-CN" altLang="en-US" sz="2000" b="1" dirty="0">
                <a:latin typeface="Times New Roman" panose="02020603050405020304" pitchFamily="18" charset="0"/>
                <a:ea typeface="楷体" panose="02010609060101010101" pitchFamily="49" charset="-122"/>
              </a:rPr>
              <a:t>是用于预测建模和数据分析的强大新工具。与统计模型相比，</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和 </a:t>
            </a:r>
            <a:r>
              <a:rPr lang="en-US" altLang="zh-CN" sz="2000" b="1" dirty="0">
                <a:latin typeface="Times New Roman" panose="02020603050405020304" pitchFamily="18" charset="0"/>
                <a:ea typeface="楷体" panose="02010609060101010101" pitchFamily="49" charset="-122"/>
              </a:rPr>
              <a:t>DL </a:t>
            </a:r>
            <a:r>
              <a:rPr lang="zh-CN" altLang="en-US" sz="2000" b="1" dirty="0">
                <a:latin typeface="Times New Roman" panose="02020603050405020304" pitchFamily="18" charset="0"/>
                <a:ea typeface="楷体" panose="02010609060101010101" pitchFamily="49" charset="-122"/>
              </a:rPr>
              <a:t>算法性能更优，其原因在于它们更高的灵活性以及</a:t>
            </a:r>
            <a:r>
              <a:rPr lang="zh-CN" altLang="en-US" sz="2000" b="1" dirty="0">
                <a:solidFill>
                  <a:srgbClr val="FF0000"/>
                </a:solidFill>
                <a:latin typeface="Times New Roman" panose="02020603050405020304" pitchFamily="18" charset="0"/>
                <a:ea typeface="楷体" panose="02010609060101010101" pitchFamily="49" charset="-122"/>
              </a:rPr>
              <a:t>自动的数据依赖复杂度优化</a:t>
            </a:r>
            <a:r>
              <a:rPr lang="zh-CN" altLang="en-US" sz="2000" b="1" dirty="0">
                <a:latin typeface="Times New Roman" panose="02020603050405020304" pitchFamily="18" charset="0"/>
                <a:ea typeface="楷体" panose="02010609060101010101" pitchFamily="49" charset="-122"/>
              </a:rPr>
              <a:t>。然而，由于 </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和 </a:t>
            </a:r>
            <a:r>
              <a:rPr lang="en-US" altLang="zh-CN" sz="2000" b="1" dirty="0">
                <a:latin typeface="Times New Roman" panose="02020603050405020304" pitchFamily="18" charset="0"/>
                <a:ea typeface="楷体" panose="02010609060101010101" pitchFamily="49" charset="-122"/>
              </a:rPr>
              <a:t>DL </a:t>
            </a:r>
            <a:r>
              <a:rPr lang="zh-CN" altLang="en-US" sz="2000" b="1" dirty="0">
                <a:latin typeface="Times New Roman" panose="02020603050405020304" pitchFamily="18" charset="0"/>
                <a:ea typeface="楷体" panose="02010609060101010101" pitchFamily="49" charset="-122"/>
              </a:rPr>
              <a:t>方法以预测为核心，其在因果推断中的应用仍存在争议，这为模型解释带来了挑战。尽管如此，我们预计 </a:t>
            </a:r>
            <a:r>
              <a:rPr lang="en-US" altLang="zh-CN" sz="2000" b="1" dirty="0">
                <a:latin typeface="Times New Roman" panose="02020603050405020304" pitchFamily="18" charset="0"/>
                <a:ea typeface="楷体" panose="02010609060101010101" pitchFamily="49" charset="-122"/>
              </a:rPr>
              <a:t>ML </a:t>
            </a:r>
            <a:r>
              <a:rPr lang="zh-CN" altLang="en-US" sz="2000" b="1" dirty="0">
                <a:latin typeface="Times New Roman" panose="02020603050405020304" pitchFamily="18" charset="0"/>
                <a:ea typeface="楷体" panose="02010609060101010101" pitchFamily="49" charset="-122"/>
              </a:rPr>
              <a:t>和 </a:t>
            </a:r>
            <a:r>
              <a:rPr lang="en-US" altLang="zh-CN" sz="2000" b="1" dirty="0">
                <a:latin typeface="Times New Roman" panose="02020603050405020304" pitchFamily="18" charset="0"/>
                <a:ea typeface="楷体" panose="02010609060101010101" pitchFamily="49" charset="-122"/>
              </a:rPr>
              <a:t>DL </a:t>
            </a:r>
            <a:r>
              <a:rPr lang="zh-CN" altLang="en-US" sz="2000" b="1" dirty="0">
                <a:latin typeface="Times New Roman" panose="02020603050405020304" pitchFamily="18" charset="0"/>
                <a:ea typeface="楷体" panose="02010609060101010101" pitchFamily="49" charset="-122"/>
              </a:rPr>
              <a:t>将成为生态学和进化研究中不可或缺的工具，可与其他传统统计工具相媲美。</a:t>
            </a:r>
          </a:p>
        </p:txBody>
      </p:sp>
    </p:spTree>
    <p:extLst>
      <p:ext uri="{BB962C8B-B14F-4D97-AF65-F5344CB8AC3E}">
        <p14:creationId xmlns:p14="http://schemas.microsoft.com/office/powerpoint/2010/main" val="47268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1 </a:t>
            </a:r>
            <a:r>
              <a:rPr lang="zh-CN" altLang="en-US" sz="6000" dirty="0">
                <a:solidFill>
                  <a:schemeClr val="bg1"/>
                </a:solidFill>
                <a:latin typeface="Times New Roman" panose="02020603050405020304" pitchFamily="18" charset="0"/>
                <a:ea typeface="楷体" panose="02010609060101010101" pitchFamily="49" charset="-122"/>
              </a:rPr>
              <a:t>引言</a:t>
            </a:r>
            <a:r>
              <a:rPr lang="en-US" altLang="zh-CN" sz="6000" dirty="0">
                <a:solidFill>
                  <a:schemeClr val="bg1"/>
                </a:solidFill>
                <a:latin typeface="Times New Roman" panose="02020603050405020304" pitchFamily="18" charset="0"/>
                <a:ea typeface="楷体" panose="02010609060101010101" pitchFamily="49" charset="-122"/>
              </a:rPr>
              <a:t> (1) </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6" name="文本框 5">
            <a:extLst>
              <a:ext uri="{FF2B5EF4-FFF2-40B4-BE49-F238E27FC236}">
                <a16:creationId xmlns:a16="http://schemas.microsoft.com/office/drawing/2014/main" id="{D7BDCD4B-340F-4521-9A98-36DAE44AB2E5}"/>
              </a:ext>
            </a:extLst>
          </p:cNvPr>
          <p:cNvSpPr txBox="1"/>
          <p:nvPr/>
        </p:nvSpPr>
        <p:spPr>
          <a:xfrm>
            <a:off x="492278" y="1496365"/>
            <a:ext cx="10599055" cy="4524315"/>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近年来，机器学习（</a:t>
            </a:r>
            <a:r>
              <a:rPr lang="en-US" altLang="zh-CN" sz="2400" b="1" dirty="0">
                <a:latin typeface="Times New Roman" panose="02020603050405020304" pitchFamily="18" charset="0"/>
                <a:ea typeface="楷体" panose="02010609060101010101" pitchFamily="49" charset="-122"/>
              </a:rPr>
              <a:t>ML</a:t>
            </a:r>
            <a:r>
              <a:rPr lang="zh-CN" altLang="en-US" sz="2400" b="1" dirty="0">
                <a:latin typeface="Times New Roman" panose="02020603050405020304" pitchFamily="18" charset="0"/>
                <a:ea typeface="楷体" panose="02010609060101010101" pitchFamily="49" charset="-122"/>
              </a:rPr>
              <a:t>）、人工智能（</a:t>
            </a:r>
            <a:r>
              <a:rPr lang="en-US" altLang="zh-CN" sz="2400" b="1" dirty="0">
                <a:latin typeface="Times New Roman" panose="02020603050405020304" pitchFamily="18" charset="0"/>
                <a:ea typeface="楷体" panose="02010609060101010101" pitchFamily="49" charset="-122"/>
              </a:rPr>
              <a:t>AI</a:t>
            </a:r>
            <a:r>
              <a:rPr lang="zh-CN" altLang="en-US" sz="2400" b="1" dirty="0">
                <a:latin typeface="Times New Roman" panose="02020603050405020304" pitchFamily="18" charset="0"/>
                <a:ea typeface="楷体" panose="02010609060101010101" pitchFamily="49" charset="-122"/>
              </a:rPr>
              <a:t>）和深度学习（</a:t>
            </a:r>
            <a:r>
              <a:rPr lang="en-US" altLang="zh-CN" sz="2400" b="1" dirty="0">
                <a:latin typeface="Times New Roman" panose="02020603050405020304" pitchFamily="18" charset="0"/>
                <a:ea typeface="楷体" panose="02010609060101010101" pitchFamily="49" charset="-122"/>
              </a:rPr>
              <a:t>DL</a:t>
            </a:r>
            <a:r>
              <a:rPr lang="zh-CN" altLang="en-US" sz="2400" b="1" dirty="0">
                <a:latin typeface="Times New Roman" panose="02020603050405020304" pitchFamily="18" charset="0"/>
                <a:ea typeface="楷体" panose="02010609060101010101" pitchFamily="49" charset="-122"/>
              </a:rPr>
              <a:t>）几乎在所有科学领域都引发了革命（</a:t>
            </a:r>
            <a:r>
              <a:rPr lang="en-US" altLang="zh-CN" sz="2400" b="1" dirty="0">
                <a:latin typeface="Times New Roman" panose="02020603050405020304" pitchFamily="18" charset="0"/>
                <a:ea typeface="楷体" panose="02010609060101010101" pitchFamily="49" charset="-122"/>
              </a:rPr>
              <a:t>Jordan &amp; Mitchell, 2015</a:t>
            </a:r>
            <a:r>
              <a:rPr lang="zh-CN" altLang="en-US" sz="2400" b="1" dirty="0">
                <a:latin typeface="Times New Roman" panose="02020603050405020304" pitchFamily="18" charset="0"/>
                <a:ea typeface="楷体" panose="02010609060101010101" pitchFamily="49" charset="-122"/>
              </a:rPr>
              <a:t>）。早期的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算法与 </a:t>
            </a:r>
            <a:r>
              <a:rPr lang="en-US" altLang="zh-CN" sz="2400" b="1" dirty="0">
                <a:latin typeface="Times New Roman" panose="02020603050405020304" pitchFamily="18" charset="0"/>
                <a:ea typeface="楷体" panose="02010609060101010101" pitchFamily="49" charset="-122"/>
              </a:rPr>
              <a:t>20 </a:t>
            </a:r>
            <a:r>
              <a:rPr lang="zh-CN" altLang="en-US" sz="2400" b="1" dirty="0">
                <a:latin typeface="Times New Roman" panose="02020603050405020304" pitchFamily="18" charset="0"/>
                <a:ea typeface="楷体" panose="02010609060101010101" pitchFamily="49" charset="-122"/>
              </a:rPr>
              <a:t>世纪 </a:t>
            </a:r>
            <a:r>
              <a:rPr lang="en-US" altLang="zh-CN" sz="2400" b="1" dirty="0">
                <a:latin typeface="Times New Roman" panose="02020603050405020304" pitchFamily="18" charset="0"/>
                <a:ea typeface="楷体" panose="02010609060101010101" pitchFamily="49" charset="-122"/>
              </a:rPr>
              <a:t>50 </a:t>
            </a:r>
            <a:r>
              <a:rPr lang="zh-CN" altLang="en-US" sz="2400" b="1" dirty="0">
                <a:latin typeface="Times New Roman" panose="02020603050405020304" pitchFamily="18" charset="0"/>
                <a:ea typeface="楷体" panose="02010609060101010101" pitchFamily="49" charset="-122"/>
              </a:rPr>
              <a:t>年代的第一批计算机同时出现，并随着计算能力的提升不断发展。</a:t>
            </a:r>
            <a:r>
              <a:rPr lang="en-US" altLang="zh-CN" sz="2400" b="1" dirty="0">
                <a:latin typeface="Times New Roman" panose="02020603050405020304" pitchFamily="18" charset="0"/>
                <a:ea typeface="楷体" panose="02010609060101010101" pitchFamily="49" charset="-122"/>
              </a:rPr>
              <a:t>20 </a:t>
            </a:r>
            <a:r>
              <a:rPr lang="zh-CN" altLang="en-US" sz="2400" b="1" dirty="0">
                <a:latin typeface="Times New Roman" panose="02020603050405020304" pitchFamily="18" charset="0"/>
                <a:ea typeface="楷体" panose="02010609060101010101" pitchFamily="49" charset="-122"/>
              </a:rPr>
              <a:t>世纪 </a:t>
            </a:r>
            <a:r>
              <a:rPr lang="en-US" altLang="zh-CN" sz="2400" b="1" dirty="0">
                <a:latin typeface="Times New Roman" panose="02020603050405020304" pitchFamily="18" charset="0"/>
                <a:ea typeface="楷体" panose="02010609060101010101" pitchFamily="49" charset="-122"/>
              </a:rPr>
              <a:t>90 </a:t>
            </a:r>
            <a:r>
              <a:rPr lang="zh-CN" altLang="en-US" sz="2400" b="1" dirty="0">
                <a:latin typeface="Times New Roman" panose="02020603050405020304" pitchFamily="18" charset="0"/>
                <a:ea typeface="楷体" panose="02010609060101010101" pitchFamily="49" charset="-122"/>
              </a:rPr>
              <a:t>年代，</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领域迎来了</a:t>
            </a:r>
            <a:r>
              <a:rPr lang="zh-CN" altLang="en-US" sz="2400" b="1" dirty="0">
                <a:solidFill>
                  <a:srgbClr val="FF0000"/>
                </a:solidFill>
                <a:latin typeface="Times New Roman" panose="02020603050405020304" pitchFamily="18" charset="0"/>
                <a:ea typeface="楷体" panose="02010609060101010101" pitchFamily="49" charset="-122"/>
              </a:rPr>
              <a:t>第一次繁荣，一批基础性概念和算法被提出</a:t>
            </a:r>
            <a:r>
              <a:rPr lang="zh-CN" altLang="en-US" sz="2400" b="1" dirty="0">
                <a:latin typeface="Times New Roman" panose="02020603050405020304" pitchFamily="18" charset="0"/>
                <a:ea typeface="楷体" panose="02010609060101010101" pitchFamily="49" charset="-122"/>
              </a:rPr>
              <a:t>，如提升（</a:t>
            </a:r>
            <a:r>
              <a:rPr lang="en-US" altLang="zh-CN" sz="2400" b="1" dirty="0">
                <a:latin typeface="Times New Roman" panose="02020603050405020304" pitchFamily="18" charset="0"/>
                <a:ea typeface="楷体" panose="02010609060101010101" pitchFamily="49" charset="-122"/>
              </a:rPr>
              <a:t>boosting</a:t>
            </a:r>
            <a:r>
              <a:rPr lang="zh-CN" altLang="en-US" sz="2400" b="1" dirty="0">
                <a:latin typeface="Times New Roman" panose="02020603050405020304" pitchFamily="18" charset="0"/>
                <a:ea typeface="楷体" panose="02010609060101010101" pitchFamily="49" charset="-122"/>
              </a:rPr>
              <a:t>）、装袋（</a:t>
            </a:r>
            <a:r>
              <a:rPr lang="en-US" altLang="zh-CN" sz="2400" b="1" dirty="0">
                <a:latin typeface="Times New Roman" panose="02020603050405020304" pitchFamily="18" charset="0"/>
                <a:ea typeface="楷体" panose="02010609060101010101" pitchFamily="49" charset="-122"/>
              </a:rPr>
              <a:t>bagging</a:t>
            </a:r>
            <a:r>
              <a:rPr lang="zh-CN" altLang="en-US" sz="2400" b="1" dirty="0">
                <a:latin typeface="Times New Roman" panose="02020603050405020304" pitchFamily="18" charset="0"/>
                <a:ea typeface="楷体" panose="02010609060101010101" pitchFamily="49" charset="-122"/>
              </a:rPr>
              <a:t>）、收缩估计（</a:t>
            </a:r>
            <a:r>
              <a:rPr lang="en-US" altLang="zh-CN" sz="2400" b="1" dirty="0">
                <a:latin typeface="Times New Roman" panose="02020603050405020304" pitchFamily="18" charset="0"/>
                <a:ea typeface="楷体" panose="02010609060101010101" pitchFamily="49" charset="-122"/>
              </a:rPr>
              <a:t>shrinkage estimation</a:t>
            </a:r>
            <a:r>
              <a:rPr lang="zh-CN" altLang="en-US" sz="2400" b="1" dirty="0">
                <a:latin typeface="Times New Roman" panose="02020603050405020304" pitchFamily="18" charset="0"/>
                <a:ea typeface="楷体" panose="02010609060101010101" pitchFamily="49" charset="-122"/>
              </a:rPr>
              <a:t>）以及随机森林（</a:t>
            </a:r>
            <a:r>
              <a:rPr lang="en-US" altLang="zh-CN" sz="2400" b="1" dirty="0">
                <a:latin typeface="Times New Roman" panose="02020603050405020304" pitchFamily="18" charset="0"/>
                <a:ea typeface="楷体" panose="02010609060101010101" pitchFamily="49" charset="-122"/>
              </a:rPr>
              <a:t>RF</a:t>
            </a:r>
            <a:r>
              <a:rPr lang="zh-CN" altLang="en-US" sz="2400" b="1" dirty="0">
                <a:latin typeface="Times New Roman" panose="02020603050405020304" pitchFamily="18" charset="0"/>
                <a:ea typeface="楷体" panose="02010609060101010101" pitchFamily="49" charset="-122"/>
              </a:rPr>
              <a:t>）等。这些算法首次挑战了以概率为基础的经典统计模型在数据分析和预测中的主导地位。在过去十年中，</a:t>
            </a:r>
            <a:r>
              <a:rPr lang="zh-CN" altLang="en-US" sz="2400" b="1" dirty="0">
                <a:solidFill>
                  <a:srgbClr val="FF0000"/>
                </a:solidFill>
                <a:latin typeface="Times New Roman" panose="02020603050405020304" pitchFamily="18" charset="0"/>
                <a:ea typeface="楷体" panose="02010609060101010101" pitchFamily="49" charset="-122"/>
              </a:rPr>
              <a:t>第二次革命发生在深度神经网络的重新发现上</a:t>
            </a:r>
            <a:r>
              <a:rPr lang="zh-CN" altLang="en-US" sz="2400" b="1" dirty="0">
                <a:latin typeface="Times New Roman" panose="02020603050405020304" pitchFamily="18" charset="0"/>
                <a:ea typeface="楷体" panose="02010609060101010101" pitchFamily="49" charset="-122"/>
              </a:rPr>
              <a:t>，这得益于图形处理单元（</a:t>
            </a:r>
            <a:r>
              <a:rPr lang="en-US" altLang="zh-CN" sz="2400" b="1" dirty="0">
                <a:solidFill>
                  <a:srgbClr val="FF0000"/>
                </a:solidFill>
                <a:latin typeface="Times New Roman" panose="02020603050405020304" pitchFamily="18" charset="0"/>
                <a:ea typeface="楷体" panose="02010609060101010101" pitchFamily="49" charset="-122"/>
              </a:rPr>
              <a:t>GPU</a:t>
            </a:r>
            <a:r>
              <a:rPr lang="zh-CN" altLang="en-US" sz="2400" b="1" dirty="0">
                <a:latin typeface="Times New Roman" panose="02020603050405020304" pitchFamily="18" charset="0"/>
                <a:ea typeface="楷体" panose="02010609060101010101" pitchFamily="49" charset="-122"/>
              </a:rPr>
              <a:t>，即“显卡”）的广泛应用，使得首次可以实际运行大规模神经网络。</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的著名突破包括围棋（</a:t>
            </a:r>
            <a:r>
              <a:rPr lang="en-US" altLang="zh-CN" sz="2400" b="1" dirty="0">
                <a:latin typeface="Times New Roman" panose="02020603050405020304" pitchFamily="18" charset="0"/>
                <a:ea typeface="楷体" panose="02010609060101010101" pitchFamily="49" charset="-122"/>
              </a:rPr>
              <a:t>AlphaGo Zero</a:t>
            </a:r>
            <a:r>
              <a:rPr lang="zh-CN" altLang="en-US" sz="2400" b="1" dirty="0">
                <a:latin typeface="Times New Roman" panose="02020603050405020304" pitchFamily="18" charset="0"/>
                <a:ea typeface="楷体" panose="02010609060101010101" pitchFamily="49" charset="-122"/>
              </a:rPr>
              <a:t>；见 </a:t>
            </a:r>
            <a:r>
              <a:rPr lang="en-US" altLang="zh-CN" sz="2400" b="1" dirty="0">
                <a:latin typeface="Times New Roman" panose="02020603050405020304" pitchFamily="18" charset="0"/>
                <a:ea typeface="楷体" panose="02010609060101010101" pitchFamily="49" charset="-122"/>
              </a:rPr>
              <a:t>Silver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2017</a:t>
            </a:r>
            <a:r>
              <a:rPr lang="zh-CN" altLang="en-US" sz="2400" b="1" dirty="0">
                <a:latin typeface="Times New Roman" panose="02020603050405020304" pitchFamily="18" charset="0"/>
                <a:ea typeface="楷体" panose="02010609060101010101" pitchFamily="49" charset="-122"/>
              </a:rPr>
              <a:t>）、自然语言处理（</a:t>
            </a:r>
            <a:r>
              <a:rPr lang="en-US" altLang="zh-CN" sz="2400" b="1" dirty="0">
                <a:latin typeface="Times New Roman" panose="02020603050405020304" pitchFamily="18" charset="0"/>
                <a:ea typeface="楷体" panose="02010609060101010101" pitchFamily="49" charset="-122"/>
              </a:rPr>
              <a:t>NLP</a:t>
            </a:r>
            <a:r>
              <a:rPr lang="zh-CN" altLang="en-US" sz="2400" b="1" dirty="0">
                <a:latin typeface="Times New Roman" panose="02020603050405020304" pitchFamily="18" charset="0"/>
                <a:ea typeface="楷体" panose="02010609060101010101" pitchFamily="49" charset="-122"/>
              </a:rPr>
              <a:t>，如 </a:t>
            </a:r>
            <a:r>
              <a:rPr lang="en-US" altLang="zh-CN" sz="2400" b="1" dirty="0">
                <a:latin typeface="Times New Roman" panose="02020603050405020304" pitchFamily="18" charset="0"/>
                <a:ea typeface="楷体" panose="02010609060101010101" pitchFamily="49" charset="-122"/>
              </a:rPr>
              <a:t>GPT-2</a:t>
            </a:r>
            <a:r>
              <a:rPr lang="zh-CN" altLang="en-US" sz="2400" b="1" dirty="0">
                <a:latin typeface="Times New Roman" panose="02020603050405020304" pitchFamily="18" charset="0"/>
                <a:ea typeface="楷体" panose="02010609060101010101" pitchFamily="49" charset="-122"/>
              </a:rPr>
              <a:t>；见 </a:t>
            </a:r>
            <a:r>
              <a:rPr lang="en-US" altLang="zh-CN" sz="2400" b="1" dirty="0">
                <a:latin typeface="Times New Roman" panose="02020603050405020304" pitchFamily="18" charset="0"/>
                <a:ea typeface="楷体" panose="02010609060101010101" pitchFamily="49" charset="-122"/>
              </a:rPr>
              <a:t>Radford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）、图像中物体的检测与识别（</a:t>
            </a:r>
            <a:r>
              <a:rPr lang="en-US" altLang="zh-CN" sz="2400" b="1" dirty="0">
                <a:latin typeface="Times New Roman" panose="02020603050405020304" pitchFamily="18" charset="0"/>
                <a:ea typeface="楷体" panose="02010609060101010101" pitchFamily="49" charset="-122"/>
              </a:rPr>
              <a:t>Mask R-CNN</a:t>
            </a:r>
            <a:r>
              <a:rPr lang="zh-CN" altLang="en-US" sz="2400" b="1" dirty="0">
                <a:latin typeface="Times New Roman" panose="02020603050405020304" pitchFamily="18" charset="0"/>
                <a:ea typeface="楷体" panose="02010609060101010101" pitchFamily="49" charset="-122"/>
              </a:rPr>
              <a:t>；见 </a:t>
            </a:r>
            <a:r>
              <a:rPr lang="en-US" altLang="zh-CN" sz="2400" b="1" dirty="0">
                <a:latin typeface="Times New Roman" panose="02020603050405020304" pitchFamily="18" charset="0"/>
                <a:ea typeface="楷体" panose="02010609060101010101" pitchFamily="49" charset="-122"/>
              </a:rPr>
              <a:t>He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2017</a:t>
            </a:r>
            <a:r>
              <a:rPr lang="zh-CN" altLang="en-US" sz="2400" b="1" dirty="0">
                <a:latin typeface="Times New Roman" panose="02020603050405020304" pitchFamily="18" charset="0"/>
                <a:ea typeface="楷体" panose="02010609060101010101" pitchFamily="49" charset="-122"/>
              </a:rPr>
              <a:t>）以及蛋白质结构预测（</a:t>
            </a:r>
            <a:r>
              <a:rPr lang="en-US" altLang="zh-CN" sz="2400" b="1" dirty="0" err="1">
                <a:latin typeface="Times New Roman" panose="02020603050405020304" pitchFamily="18" charset="0"/>
                <a:ea typeface="楷体" panose="02010609060101010101" pitchFamily="49" charset="-122"/>
              </a:rPr>
              <a:t>AlphaFold</a:t>
            </a:r>
            <a:r>
              <a:rPr lang="zh-CN" altLang="en-US" sz="2400" b="1" dirty="0">
                <a:latin typeface="Times New Roman" panose="02020603050405020304" pitchFamily="18" charset="0"/>
                <a:ea typeface="楷体" panose="02010609060101010101" pitchFamily="49" charset="-122"/>
              </a:rPr>
              <a:t>；见 </a:t>
            </a:r>
            <a:r>
              <a:rPr lang="en-US" altLang="zh-CN" sz="2400" b="1" dirty="0">
                <a:latin typeface="Times New Roman" panose="02020603050405020304" pitchFamily="18" charset="0"/>
                <a:ea typeface="楷体" panose="02010609060101010101" pitchFamily="49" charset="-122"/>
              </a:rPr>
              <a:t>Jumper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2021</a:t>
            </a:r>
            <a:r>
              <a:rPr lang="zh-CN" altLang="en-US" sz="24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244254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引言</a:t>
            </a:r>
            <a:r>
              <a:rPr lang="en-US" altLang="zh-CN" sz="6000" dirty="0">
                <a:solidFill>
                  <a:schemeClr val="bg1"/>
                </a:solidFill>
                <a:latin typeface="Times New Roman" panose="02020603050405020304" pitchFamily="18" charset="0"/>
                <a:ea typeface="楷体" panose="02010609060101010101" pitchFamily="49" charset="-122"/>
              </a:rPr>
              <a:t>(2)</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6" name="文本框 5">
            <a:extLst>
              <a:ext uri="{FF2B5EF4-FFF2-40B4-BE49-F238E27FC236}">
                <a16:creationId xmlns:a16="http://schemas.microsoft.com/office/drawing/2014/main" id="{D7BDCD4B-340F-4521-9A98-36DAE44AB2E5}"/>
              </a:ext>
            </a:extLst>
          </p:cNvPr>
          <p:cNvSpPr txBox="1"/>
          <p:nvPr/>
        </p:nvSpPr>
        <p:spPr>
          <a:xfrm>
            <a:off x="492278" y="1496365"/>
            <a:ext cx="10599055" cy="4524315"/>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生态学与进化学（</a:t>
            </a:r>
            <a:r>
              <a:rPr lang="en-US" altLang="zh-CN" sz="2400" b="1" dirty="0">
                <a:latin typeface="Times New Roman" panose="02020603050405020304" pitchFamily="18" charset="0"/>
                <a:ea typeface="楷体" panose="02010609060101010101" pitchFamily="49" charset="-122"/>
              </a:rPr>
              <a:t>E&amp;E</a:t>
            </a:r>
            <a:r>
              <a:rPr lang="zh-CN" altLang="en-US" sz="2400" b="1" dirty="0">
                <a:latin typeface="Times New Roman" panose="02020603050405020304" pitchFamily="18" charset="0"/>
                <a:ea typeface="楷体" panose="02010609060101010101" pitchFamily="49" charset="-122"/>
              </a:rPr>
              <a:t>）的研究迅速采纳了这两波创新。多篇综述强调了 </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最新进展的潜力（</a:t>
            </a:r>
            <a:r>
              <a:rPr lang="en-US" altLang="zh-CN" sz="2400" b="1" dirty="0" err="1">
                <a:latin typeface="Times New Roman" panose="02020603050405020304" pitchFamily="18" charset="0"/>
                <a:ea typeface="楷体" panose="02010609060101010101" pitchFamily="49" charset="-122"/>
              </a:rPr>
              <a:t>Borowiec</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2022</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Christin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Tuia</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2022</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Wäldchen</a:t>
            </a:r>
            <a:r>
              <a:rPr lang="en-US" altLang="zh-CN" sz="2400" b="1" dirty="0">
                <a:latin typeface="Times New Roman" panose="02020603050405020304" pitchFamily="18" charset="0"/>
                <a:ea typeface="楷体" panose="02010609060101010101" pitchFamily="49" charset="-122"/>
              </a:rPr>
              <a:t> &amp; </a:t>
            </a:r>
            <a:r>
              <a:rPr lang="en-US" altLang="zh-CN" sz="2400" b="1" dirty="0" err="1">
                <a:latin typeface="Times New Roman" panose="02020603050405020304" pitchFamily="18" charset="0"/>
                <a:ea typeface="楷体" panose="02010609060101010101" pitchFamily="49" charset="-122"/>
              </a:rPr>
              <a:t>Mäder</a:t>
            </a:r>
            <a:r>
              <a:rPr lang="en-US" altLang="zh-CN" sz="2400" b="1" dirty="0">
                <a:latin typeface="Times New Roman" panose="02020603050405020304" pitchFamily="18" charset="0"/>
                <a:ea typeface="楷体" panose="02010609060101010101" pitchFamily="49" charset="-122"/>
              </a:rPr>
              <a:t>, 2018</a:t>
            </a:r>
            <a:r>
              <a:rPr lang="zh-CN" altLang="en-US" sz="2400" b="1" dirty="0">
                <a:latin typeface="Times New Roman" panose="02020603050405020304" pitchFamily="18" charset="0"/>
                <a:ea typeface="楷体" panose="02010609060101010101" pitchFamily="49" charset="-122"/>
              </a:rPr>
              <a:t>），特别是在</a:t>
            </a:r>
            <a:r>
              <a:rPr lang="zh-CN" altLang="en-US" sz="2400" b="1" dirty="0">
                <a:solidFill>
                  <a:srgbClr val="FF0000"/>
                </a:solidFill>
                <a:latin typeface="Times New Roman" panose="02020603050405020304" pitchFamily="18" charset="0"/>
                <a:ea typeface="楷体" panose="02010609060101010101" pitchFamily="49" charset="-122"/>
              </a:rPr>
              <a:t>处理生态数据方面</a:t>
            </a:r>
            <a:r>
              <a:rPr lang="zh-CN" altLang="en-US" sz="2400" b="1" dirty="0">
                <a:latin typeface="Times New Roman" panose="02020603050405020304" pitchFamily="18" charset="0"/>
                <a:ea typeface="楷体" panose="02010609060101010101" pitchFamily="49" charset="-122"/>
              </a:rPr>
              <a:t>，如从视频和音频中识别物种（</a:t>
            </a:r>
            <a:r>
              <a:rPr lang="en-US" altLang="zh-CN" sz="2400" b="1" dirty="0" err="1">
                <a:latin typeface="Times New Roman" panose="02020603050405020304" pitchFamily="18" charset="0"/>
                <a:ea typeface="楷体" panose="02010609060101010101" pitchFamily="49" charset="-122"/>
              </a:rPr>
              <a:t>Aodha</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2018</a:t>
            </a:r>
            <a:r>
              <a:rPr lang="zh-CN" altLang="en-US" sz="2400" b="1" dirty="0">
                <a:latin typeface="Times New Roman" panose="02020603050405020304" pitchFamily="18" charset="0"/>
                <a:ea typeface="楷体" panose="02010609060101010101" pitchFamily="49" charset="-122"/>
              </a:rPr>
              <a:t>；例如 </a:t>
            </a:r>
            <a:r>
              <a:rPr lang="en-US" altLang="zh-CN" sz="2400" b="1" dirty="0" err="1">
                <a:latin typeface="Times New Roman" panose="02020603050405020304" pitchFamily="18" charset="0"/>
                <a:ea typeface="楷体" panose="02010609060101010101" pitchFamily="49" charset="-122"/>
              </a:rPr>
              <a:t>Fritzler</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2017</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Gray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Guirado</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2018</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Lasseck</a:t>
            </a:r>
            <a:r>
              <a:rPr lang="en-US" altLang="zh-CN" sz="2400" b="1" dirty="0">
                <a:latin typeface="Times New Roman" panose="02020603050405020304" pitchFamily="18" charset="0"/>
                <a:ea typeface="楷体" panose="02010609060101010101" pitchFamily="49" charset="-122"/>
              </a:rPr>
              <a:t>, 2018</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Tabak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）或提取性状及行为信息（</a:t>
            </a:r>
            <a:r>
              <a:rPr lang="en-US" altLang="zh-CN" sz="2400" b="1" dirty="0">
                <a:latin typeface="Times New Roman" panose="02020603050405020304" pitchFamily="18" charset="0"/>
                <a:ea typeface="楷体" panose="02010609060101010101" pitchFamily="49" charset="-122"/>
              </a:rPr>
              <a:t>Dunker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2020</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Graving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Mathis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2018</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Ott &amp; Lautenschlager, 2021</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Pereira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）。另一个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与 </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已广泛应用于 </a:t>
            </a:r>
            <a:r>
              <a:rPr lang="en-US" altLang="zh-CN" sz="2400" b="1" dirty="0">
                <a:latin typeface="Times New Roman" panose="02020603050405020304" pitchFamily="18" charset="0"/>
                <a:ea typeface="楷体" panose="02010609060101010101" pitchFamily="49" charset="-122"/>
              </a:rPr>
              <a:t>E&amp;E </a:t>
            </a:r>
            <a:r>
              <a:rPr lang="zh-CN" altLang="en-US" sz="2400" b="1" dirty="0">
                <a:latin typeface="Times New Roman" panose="02020603050405020304" pitchFamily="18" charset="0"/>
                <a:ea typeface="楷体" panose="02010609060101010101" pitchFamily="49" charset="-122"/>
              </a:rPr>
              <a:t>的领域是</a:t>
            </a:r>
            <a:r>
              <a:rPr lang="zh-CN" altLang="en-US" sz="2400" b="1" dirty="0">
                <a:solidFill>
                  <a:srgbClr val="FF0000"/>
                </a:solidFill>
                <a:latin typeface="Times New Roman" panose="02020603050405020304" pitchFamily="18" charset="0"/>
                <a:ea typeface="楷体" panose="02010609060101010101" pitchFamily="49" charset="-122"/>
              </a:rPr>
              <a:t>预测建模</a:t>
            </a:r>
            <a:r>
              <a:rPr lang="zh-CN" altLang="en-US" sz="2400" b="1" dirty="0">
                <a:latin typeface="Times New Roman" panose="02020603050405020304" pitchFamily="18" charset="0"/>
                <a:ea typeface="楷体" panose="02010609060101010101" pitchFamily="49" charset="-122"/>
              </a:rPr>
              <a:t>，例如填补生态网络中的缺失连接（</a:t>
            </a:r>
            <a:r>
              <a:rPr lang="en-US" altLang="zh-CN" sz="2400" b="1" dirty="0">
                <a:latin typeface="Times New Roman" panose="02020603050405020304" pitchFamily="18" charset="0"/>
                <a:ea typeface="楷体" panose="02010609060101010101" pitchFamily="49" charset="-122"/>
              </a:rPr>
              <a:t>Desjardins-Proulx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2017</a:t>
            </a:r>
            <a:r>
              <a:rPr lang="zh-CN" altLang="en-US" sz="2400" b="1" dirty="0">
                <a:latin typeface="Times New Roman" panose="02020603050405020304" pitchFamily="18" charset="0"/>
                <a:ea typeface="楷体" panose="02010609060101010101" pitchFamily="49" charset="-122"/>
              </a:rPr>
              <a:t>），作为传统机制模型的一部分或结合使用（</a:t>
            </a:r>
            <a:r>
              <a:rPr lang="en-US" altLang="zh-CN" sz="2400" b="1" dirty="0">
                <a:latin typeface="Times New Roman" panose="02020603050405020304" pitchFamily="18" charset="0"/>
                <a:ea typeface="楷体" panose="02010609060101010101" pitchFamily="49" charset="-122"/>
              </a:rPr>
              <a:t>Rammer &amp; </a:t>
            </a:r>
            <a:r>
              <a:rPr lang="en-US" altLang="zh-CN" sz="2400" b="1" dirty="0" err="1">
                <a:latin typeface="Times New Roman" panose="02020603050405020304" pitchFamily="18" charset="0"/>
                <a:ea typeface="楷体" panose="02010609060101010101" pitchFamily="49" charset="-122"/>
              </a:rPr>
              <a:t>Seidl</a:t>
            </a:r>
            <a:r>
              <a:rPr lang="en-US" altLang="zh-CN" sz="2400" b="1" dirty="0">
                <a:latin typeface="Times New Roman" panose="02020603050405020304" pitchFamily="18" charset="0"/>
                <a:ea typeface="楷体" panose="02010609060101010101" pitchFamily="49" charset="-122"/>
              </a:rPr>
              <a:t>, 2019</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Reichstein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），用于近似微分方程（</a:t>
            </a:r>
            <a:r>
              <a:rPr lang="en-US" altLang="zh-CN" sz="2400" b="1" dirty="0">
                <a:latin typeface="Times New Roman" panose="02020603050405020304" pitchFamily="18" charset="0"/>
                <a:ea typeface="楷体" panose="02010609060101010101" pitchFamily="49" charset="-122"/>
              </a:rPr>
              <a:t>Chen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Rackauckas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2021</a:t>
            </a:r>
            <a:r>
              <a:rPr lang="zh-CN" altLang="en-US" sz="2400" b="1" dirty="0">
                <a:latin typeface="Times New Roman" panose="02020603050405020304" pitchFamily="18" charset="0"/>
                <a:ea typeface="楷体" panose="02010609060101010101" pitchFamily="49" charset="-122"/>
              </a:rPr>
              <a:t>），或用于物种分布模型（</a:t>
            </a:r>
            <a:r>
              <a:rPr lang="en-US" altLang="zh-CN" sz="2400" b="1" dirty="0">
                <a:latin typeface="Times New Roman" panose="02020603050405020304" pitchFamily="18" charset="0"/>
                <a:ea typeface="楷体" panose="02010609060101010101" pitchFamily="49" charset="-122"/>
              </a:rPr>
              <a:t>Chen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2018</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Elith</a:t>
            </a:r>
            <a:r>
              <a:rPr lang="en-US" altLang="zh-CN" sz="2400" b="1" dirty="0">
                <a:latin typeface="Times New Roman" panose="02020603050405020304" pitchFamily="18" charset="0"/>
                <a:ea typeface="楷体" panose="02010609060101010101" pitchFamily="49" charset="-122"/>
              </a:rPr>
              <a:t> &amp; </a:t>
            </a:r>
            <a:r>
              <a:rPr lang="en-US" altLang="zh-CN" sz="2400" b="1" dirty="0" err="1">
                <a:latin typeface="Times New Roman" panose="02020603050405020304" pitchFamily="18" charset="0"/>
                <a:ea typeface="楷体" panose="02010609060101010101" pitchFamily="49" charset="-122"/>
              </a:rPr>
              <a:t>Leathwick</a:t>
            </a:r>
            <a:r>
              <a:rPr lang="en-US" altLang="zh-CN" sz="2400" b="1" dirty="0">
                <a:latin typeface="Times New Roman" panose="02020603050405020304" pitchFamily="18" charset="0"/>
                <a:ea typeface="楷体" panose="02010609060101010101" pitchFamily="49" charset="-122"/>
              </a:rPr>
              <a:t>, 2009</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Harris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2018</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Wilkinson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491092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引言</a:t>
            </a:r>
            <a:r>
              <a:rPr lang="en-US" altLang="zh-CN" sz="6000" dirty="0">
                <a:solidFill>
                  <a:schemeClr val="bg1"/>
                </a:solidFill>
                <a:latin typeface="Times New Roman" panose="02020603050405020304" pitchFamily="18" charset="0"/>
                <a:ea typeface="楷体" panose="02010609060101010101" pitchFamily="49" charset="-122"/>
              </a:rPr>
              <a:t>(3) </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6" name="文本框 5">
            <a:extLst>
              <a:ext uri="{FF2B5EF4-FFF2-40B4-BE49-F238E27FC236}">
                <a16:creationId xmlns:a16="http://schemas.microsoft.com/office/drawing/2014/main" id="{D7BDCD4B-340F-4521-9A98-36DAE44AB2E5}"/>
              </a:ext>
            </a:extLst>
          </p:cNvPr>
          <p:cNvSpPr txBox="1"/>
          <p:nvPr/>
        </p:nvSpPr>
        <p:spPr>
          <a:xfrm>
            <a:off x="492278" y="1496365"/>
            <a:ext cx="10599055" cy="4524315"/>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然而，尽管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和 </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越来越受关注，其原理和内部工作机制仍常被认为不透明，其与更经典的数据分析工具，尤其是统计模型的关系仍存在争议。训练好的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和 </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模型常被描述为</a:t>
            </a:r>
            <a:r>
              <a:rPr lang="zh-CN" altLang="en-US" sz="2400" b="1" dirty="0">
                <a:solidFill>
                  <a:srgbClr val="FF0000"/>
                </a:solidFill>
                <a:latin typeface="Times New Roman" panose="02020603050405020304" pitchFamily="18" charset="0"/>
                <a:ea typeface="楷体" panose="02010609060101010101" pitchFamily="49" charset="-122"/>
              </a:rPr>
              <a:t>“黑箱”</a:t>
            </a:r>
            <a:r>
              <a:rPr lang="zh-CN" altLang="en-US" sz="2400" b="1" dirty="0">
                <a:latin typeface="Times New Roman" panose="02020603050405020304" pitchFamily="18" charset="0"/>
                <a:ea typeface="楷体" panose="02010609060101010101" pitchFamily="49" charset="-122"/>
              </a:rPr>
              <a:t>，因为其复杂性使得理解模型所学内容变得困难。可解释 </a:t>
            </a:r>
            <a:r>
              <a:rPr lang="en-US" altLang="zh-CN" sz="2400" b="1" dirty="0">
                <a:latin typeface="Times New Roman" panose="02020603050405020304" pitchFamily="18" charset="0"/>
                <a:ea typeface="楷体" panose="02010609060101010101" pitchFamily="49" charset="-122"/>
              </a:rPr>
              <a:t>AI</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xAI</a:t>
            </a:r>
            <a:r>
              <a:rPr lang="zh-CN" altLang="en-US" sz="2400" b="1" dirty="0">
                <a:latin typeface="Times New Roman" panose="02020603050405020304" pitchFamily="18" charset="0"/>
                <a:ea typeface="楷体" panose="02010609060101010101" pitchFamily="49" charset="-122"/>
              </a:rPr>
              <a:t>）方法旨在解决这一问题，尝试揭示训练好的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或 </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模型是如何做出预测的（</a:t>
            </a:r>
            <a:r>
              <a:rPr lang="en-US" altLang="zh-CN" sz="2400" b="1" dirty="0">
                <a:latin typeface="Times New Roman" panose="02020603050405020304" pitchFamily="18" charset="0"/>
                <a:ea typeface="楷体" panose="02010609060101010101" pitchFamily="49" charset="-122"/>
              </a:rPr>
              <a:t>Ribeiro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2016</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Ryo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2021</a:t>
            </a:r>
            <a:r>
              <a:rPr lang="zh-CN" altLang="en-US" sz="2400" b="1" dirty="0">
                <a:latin typeface="Times New Roman" panose="02020603050405020304" pitchFamily="18" charset="0"/>
                <a:ea typeface="楷体" panose="02010609060101010101" pitchFamily="49" charset="-122"/>
              </a:rPr>
              <a:t>）。此外，一个普遍关注的问题是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模型是为了预测而训练的，但最佳的预测模型未必对应因果模型（</a:t>
            </a:r>
            <a:r>
              <a:rPr lang="en-US" altLang="zh-CN" sz="2400" b="1" dirty="0" err="1">
                <a:latin typeface="Times New Roman" panose="02020603050405020304" pitchFamily="18" charset="0"/>
                <a:ea typeface="楷体" panose="02010609060101010101" pitchFamily="49" charset="-122"/>
              </a:rPr>
              <a:t>Breiman</a:t>
            </a:r>
            <a:r>
              <a:rPr lang="en-US" altLang="zh-CN" sz="2400" b="1" dirty="0">
                <a:latin typeface="Times New Roman" panose="02020603050405020304" pitchFamily="18" charset="0"/>
                <a:ea typeface="楷体" panose="02010609060101010101" pitchFamily="49" charset="-122"/>
              </a:rPr>
              <a:t>, 2001b</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Pearl, 2019, 2021</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Box 4</a:t>
            </a:r>
            <a:r>
              <a:rPr lang="zh-CN" altLang="en-US" sz="2400" b="1" dirty="0">
                <a:latin typeface="Times New Roman" panose="02020603050405020304" pitchFamily="18" charset="0"/>
                <a:ea typeface="楷体" panose="02010609060101010101" pitchFamily="49" charset="-122"/>
              </a:rPr>
              <a:t>）。因此，</a:t>
            </a:r>
            <a:r>
              <a:rPr lang="zh-CN" altLang="en-US" sz="2400" b="1" dirty="0">
                <a:solidFill>
                  <a:srgbClr val="FF0000"/>
                </a:solidFill>
                <a:latin typeface="Times New Roman" panose="02020603050405020304" pitchFamily="18" charset="0"/>
                <a:ea typeface="楷体" panose="02010609060101010101" pitchFamily="49" charset="-122"/>
              </a:rPr>
              <a:t>许多研究者认为 </a:t>
            </a:r>
            <a:r>
              <a:rPr lang="en-US" altLang="zh-CN" sz="2400" b="1" dirty="0">
                <a:solidFill>
                  <a:srgbClr val="FF0000"/>
                </a:solidFill>
                <a:latin typeface="Times New Roman" panose="02020603050405020304" pitchFamily="18" charset="0"/>
                <a:ea typeface="楷体" panose="02010609060101010101" pitchFamily="49" charset="-122"/>
              </a:rPr>
              <a:t>ML </a:t>
            </a:r>
            <a:r>
              <a:rPr lang="zh-CN" altLang="en-US" sz="2400" b="1" dirty="0">
                <a:solidFill>
                  <a:srgbClr val="FF0000"/>
                </a:solidFill>
                <a:latin typeface="Times New Roman" panose="02020603050405020304" pitchFamily="18" charset="0"/>
                <a:ea typeface="楷体" panose="02010609060101010101" pitchFamily="49" charset="-122"/>
              </a:rPr>
              <a:t>和 </a:t>
            </a:r>
            <a:r>
              <a:rPr lang="en-US" altLang="zh-CN" sz="2400" b="1" dirty="0">
                <a:solidFill>
                  <a:srgbClr val="FF0000"/>
                </a:solidFill>
                <a:latin typeface="Times New Roman" panose="02020603050405020304" pitchFamily="18" charset="0"/>
                <a:ea typeface="楷体" panose="02010609060101010101" pitchFamily="49" charset="-122"/>
              </a:rPr>
              <a:t>DL </a:t>
            </a:r>
            <a:r>
              <a:rPr lang="zh-CN" altLang="en-US" sz="2400" b="1" dirty="0">
                <a:solidFill>
                  <a:srgbClr val="FF0000"/>
                </a:solidFill>
                <a:latin typeface="Times New Roman" panose="02020603050405020304" pitchFamily="18" charset="0"/>
                <a:ea typeface="楷体" panose="02010609060101010101" pitchFamily="49" charset="-122"/>
              </a:rPr>
              <a:t>无法生成生态学理解，仅能作为预测工具使用</a:t>
            </a:r>
            <a:r>
              <a:rPr lang="zh-CN" altLang="en-US" sz="2400" b="1" dirty="0">
                <a:latin typeface="Times New Roman" panose="02020603050405020304" pitchFamily="18" charset="0"/>
                <a:ea typeface="楷体" panose="02010609060101010101" pitchFamily="49" charset="-122"/>
              </a:rPr>
              <a:t>（参见 </a:t>
            </a:r>
            <a:r>
              <a:rPr lang="en-US" altLang="zh-CN" sz="2400" b="1" dirty="0">
                <a:latin typeface="Times New Roman" panose="02020603050405020304" pitchFamily="18" charset="0"/>
                <a:ea typeface="楷体" panose="02010609060101010101" pitchFamily="49" charset="-122"/>
              </a:rPr>
              <a:t>Zhao &amp; Hastie, 2021</a:t>
            </a:r>
            <a:r>
              <a:rPr lang="zh-CN" altLang="en-US" sz="2400" b="1" dirty="0">
                <a:latin typeface="Times New Roman" panose="02020603050405020304" pitchFamily="18" charset="0"/>
                <a:ea typeface="楷体" panose="02010609060101010101" pitchFamily="49" charset="-122"/>
              </a:rPr>
              <a:t>）。然而，这一观点忽略了</a:t>
            </a:r>
            <a:r>
              <a:rPr lang="zh-CN" altLang="en-US" sz="2400" b="1" dirty="0">
                <a:solidFill>
                  <a:srgbClr val="FF0000"/>
                </a:solidFill>
                <a:latin typeface="Times New Roman" panose="02020603050405020304" pitchFamily="18" charset="0"/>
                <a:ea typeface="楷体" panose="02010609060101010101" pitchFamily="49" charset="-122"/>
              </a:rPr>
              <a:t>正在积极研究如何将 </a:t>
            </a:r>
            <a:r>
              <a:rPr lang="en-US" altLang="zh-CN" sz="2400" b="1" dirty="0">
                <a:solidFill>
                  <a:srgbClr val="FF0000"/>
                </a:solidFill>
                <a:latin typeface="Times New Roman" panose="02020603050405020304" pitchFamily="18" charset="0"/>
                <a:ea typeface="楷体" panose="02010609060101010101" pitchFamily="49" charset="-122"/>
              </a:rPr>
              <a:t>ML </a:t>
            </a:r>
            <a:r>
              <a:rPr lang="zh-CN" altLang="en-US" sz="2400" b="1" dirty="0">
                <a:solidFill>
                  <a:srgbClr val="FF0000"/>
                </a:solidFill>
                <a:latin typeface="Times New Roman" panose="02020603050405020304" pitchFamily="18" charset="0"/>
                <a:ea typeface="楷体" panose="02010609060101010101" pitchFamily="49" charset="-122"/>
              </a:rPr>
              <a:t>和 </a:t>
            </a:r>
            <a:r>
              <a:rPr lang="en-US" altLang="zh-CN" sz="2400" b="1" dirty="0">
                <a:solidFill>
                  <a:srgbClr val="FF0000"/>
                </a:solidFill>
                <a:latin typeface="Times New Roman" panose="02020603050405020304" pitchFamily="18" charset="0"/>
                <a:ea typeface="楷体" panose="02010609060101010101" pitchFamily="49" charset="-122"/>
              </a:rPr>
              <a:t>DL </a:t>
            </a:r>
            <a:r>
              <a:rPr lang="zh-CN" altLang="en-US" sz="2400" b="1" dirty="0">
                <a:solidFill>
                  <a:srgbClr val="FF0000"/>
                </a:solidFill>
                <a:latin typeface="Times New Roman" panose="02020603050405020304" pitchFamily="18" charset="0"/>
                <a:ea typeface="楷体" panose="02010609060101010101" pitchFamily="49" charset="-122"/>
              </a:rPr>
              <a:t>方法扩展到因果推断领域</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Chernozhukov</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2018</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Schölkopf</a:t>
            </a:r>
            <a:r>
              <a:rPr lang="en-US" altLang="zh-CN" sz="2400" b="1" dirty="0">
                <a:latin typeface="Times New Roman" panose="02020603050405020304" pitchFamily="18" charset="0"/>
                <a:ea typeface="楷体" panose="02010609060101010101" pitchFamily="49" charset="-122"/>
              </a:rPr>
              <a:t>, 2019</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Zhao &amp; Hastie, 2021</a:t>
            </a:r>
            <a:r>
              <a:rPr lang="zh-CN" altLang="en-US" sz="2400" b="1" dirty="0">
                <a:latin typeface="Times New Roman" panose="02020603050405020304" pitchFamily="18" charset="0"/>
                <a:ea typeface="楷体" panose="02010609060101010101" pitchFamily="49" charset="-122"/>
              </a:rPr>
              <a:t>），这正是传统推断性（因果推断、验证性等）统计学的经典领域。</a:t>
            </a:r>
          </a:p>
        </p:txBody>
      </p:sp>
    </p:spTree>
    <p:extLst>
      <p:ext uri="{BB962C8B-B14F-4D97-AF65-F5344CB8AC3E}">
        <p14:creationId xmlns:p14="http://schemas.microsoft.com/office/powerpoint/2010/main" val="4191300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引言</a:t>
            </a:r>
            <a:r>
              <a:rPr lang="en-US" altLang="zh-CN" sz="6000" dirty="0">
                <a:solidFill>
                  <a:schemeClr val="bg1"/>
                </a:solidFill>
                <a:latin typeface="Times New Roman" panose="02020603050405020304" pitchFamily="18" charset="0"/>
                <a:ea typeface="楷体" panose="02010609060101010101" pitchFamily="49" charset="-122"/>
              </a:rPr>
              <a:t>(4)</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6" name="文本框 5">
            <a:extLst>
              <a:ext uri="{FF2B5EF4-FFF2-40B4-BE49-F238E27FC236}">
                <a16:creationId xmlns:a16="http://schemas.microsoft.com/office/drawing/2014/main" id="{D7BDCD4B-340F-4521-9A98-36DAE44AB2E5}"/>
              </a:ext>
            </a:extLst>
          </p:cNvPr>
          <p:cNvSpPr txBox="1"/>
          <p:nvPr/>
        </p:nvSpPr>
        <p:spPr>
          <a:xfrm>
            <a:off x="306012" y="1183098"/>
            <a:ext cx="11318722" cy="5324535"/>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对该领域的另一个困惑来源是近年来发展出的丰富算法。大多数关于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的最新综述仅关注 </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Borowiec</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2022</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Christin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2019</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Wäldchen</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Mäder</a:t>
            </a:r>
            <a:r>
              <a:rPr lang="en-US" altLang="zh-CN" sz="2200" b="1" dirty="0">
                <a:latin typeface="Times New Roman" panose="02020603050405020304" pitchFamily="18" charset="0"/>
                <a:ea typeface="楷体" panose="02010609060101010101" pitchFamily="49" charset="-122"/>
              </a:rPr>
              <a:t>, 2018</a:t>
            </a:r>
            <a:r>
              <a:rPr lang="zh-CN" altLang="en-US" sz="2200" b="1" dirty="0">
                <a:latin typeface="Times New Roman" panose="02020603050405020304" pitchFamily="18" charset="0"/>
                <a:ea typeface="楷体" panose="02010609060101010101" pitchFamily="49" charset="-122"/>
              </a:rPr>
              <a:t>）。这些算法与传统的简单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算法（如 </a:t>
            </a:r>
            <a:r>
              <a:rPr lang="en-US" altLang="zh-CN" sz="2200" b="1" dirty="0">
                <a:latin typeface="Times New Roman" panose="02020603050405020304" pitchFamily="18" charset="0"/>
                <a:ea typeface="楷体" panose="02010609060101010101" pitchFamily="49" charset="-122"/>
              </a:rPr>
              <a:t>k </a:t>
            </a:r>
            <a:r>
              <a:rPr lang="zh-CN" altLang="en-US" sz="2200" b="1" dirty="0">
                <a:latin typeface="Times New Roman" panose="02020603050405020304" pitchFamily="18" charset="0"/>
                <a:ea typeface="楷体" panose="02010609060101010101" pitchFamily="49" charset="-122"/>
              </a:rPr>
              <a:t>最近邻或提升回归树 </a:t>
            </a:r>
            <a:r>
              <a:rPr lang="en-US" altLang="zh-CN" sz="2200" b="1" dirty="0">
                <a:latin typeface="Times New Roman" panose="02020603050405020304" pitchFamily="18" charset="0"/>
                <a:ea typeface="楷体" panose="02010609060101010101" pitchFamily="49" charset="-122"/>
              </a:rPr>
              <a:t>BRT</a:t>
            </a:r>
            <a:r>
              <a:rPr lang="zh-CN" altLang="en-US" sz="2200" b="1" dirty="0">
                <a:latin typeface="Times New Roman" panose="02020603050405020304" pitchFamily="18" charset="0"/>
                <a:ea typeface="楷体" panose="02010609060101010101" pitchFamily="49" charset="-122"/>
              </a:rPr>
              <a:t>）差别显著，并非所有关于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算法的结论都能推广到整个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领域。例如，基于图像的任务，如自动物种识别（</a:t>
            </a:r>
            <a:r>
              <a:rPr lang="en-US" altLang="zh-CN" sz="2200" b="1" dirty="0">
                <a:latin typeface="Times New Roman" panose="02020603050405020304" pitchFamily="18" charset="0"/>
                <a:ea typeface="楷体" panose="02010609060101010101" pitchFamily="49" charset="-122"/>
              </a:rPr>
              <a:t>Ferreira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2020</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Tabak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2019</a:t>
            </a:r>
            <a:r>
              <a:rPr lang="zh-CN" altLang="en-US" sz="2200" b="1" dirty="0">
                <a:latin typeface="Times New Roman" panose="02020603050405020304" pitchFamily="18" charset="0"/>
                <a:ea typeface="楷体" panose="02010609060101010101" pitchFamily="49" charset="-122"/>
              </a:rPr>
              <a:t>），由于 </a:t>
            </a:r>
            <a:r>
              <a:rPr lang="en-US" altLang="zh-CN" sz="2200" b="1" dirty="0">
                <a:solidFill>
                  <a:srgbClr val="FF0000"/>
                </a:solidFill>
                <a:latin typeface="Times New Roman" panose="02020603050405020304" pitchFamily="18" charset="0"/>
                <a:ea typeface="楷体" panose="02010609060101010101" pitchFamily="49" charset="-122"/>
              </a:rPr>
              <a:t>DL </a:t>
            </a:r>
            <a:r>
              <a:rPr lang="zh-CN" altLang="en-US" sz="2200" b="1" dirty="0">
                <a:solidFill>
                  <a:srgbClr val="FF0000"/>
                </a:solidFill>
                <a:latin typeface="Times New Roman" panose="02020603050405020304" pitchFamily="18" charset="0"/>
                <a:ea typeface="楷体" panose="02010609060101010101" pitchFamily="49" charset="-122"/>
              </a:rPr>
              <a:t>算法能更好地处理空间模式</a:t>
            </a:r>
            <a:r>
              <a:rPr lang="zh-CN" altLang="en-US" sz="2200" b="1" dirty="0">
                <a:latin typeface="Times New Roman" panose="02020603050405020304" pitchFamily="18" charset="0"/>
                <a:ea typeface="楷体" panose="02010609060101010101" pitchFamily="49" charset="-122"/>
              </a:rPr>
              <a:t>，因此收益显著（</a:t>
            </a:r>
            <a:r>
              <a:rPr lang="en-US" altLang="zh-CN" sz="2200" b="1" dirty="0" err="1">
                <a:latin typeface="Times New Roman" panose="02020603050405020304" pitchFamily="18" charset="0"/>
                <a:ea typeface="楷体" panose="02010609060101010101" pitchFamily="49" charset="-122"/>
              </a:rPr>
              <a:t>LeCun</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2015</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而传统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算法在观测量较少（</a:t>
            </a:r>
            <a:r>
              <a:rPr lang="en-US" altLang="zh-CN" sz="2200" b="1" dirty="0">
                <a:solidFill>
                  <a:srgbClr val="FF0000"/>
                </a:solidFill>
                <a:latin typeface="Times New Roman" panose="02020603050405020304" pitchFamily="18" charset="0"/>
                <a:ea typeface="楷体" panose="02010609060101010101" pitchFamily="49" charset="-122"/>
              </a:rPr>
              <a:t>Pichler </a:t>
            </a:r>
            <a:r>
              <a:rPr lang="zh-CN" altLang="en-US" sz="2200" b="1" dirty="0">
                <a:solidFill>
                  <a:srgbClr val="FF0000"/>
                </a:solidFill>
                <a:latin typeface="Times New Roman" panose="02020603050405020304" pitchFamily="18" charset="0"/>
                <a:ea typeface="楷体" panose="02010609060101010101" pitchFamily="49" charset="-122"/>
              </a:rPr>
              <a:t>等，</a:t>
            </a:r>
            <a:r>
              <a:rPr lang="en-US" altLang="zh-CN" sz="2200" b="1" dirty="0">
                <a:solidFill>
                  <a:srgbClr val="FF0000"/>
                </a:solidFill>
                <a:latin typeface="Times New Roman" panose="02020603050405020304" pitchFamily="18" charset="0"/>
                <a:ea typeface="楷体" panose="02010609060101010101" pitchFamily="49" charset="-122"/>
              </a:rPr>
              <a:t>2020</a:t>
            </a:r>
            <a:r>
              <a:rPr lang="zh-CN" altLang="en-US" sz="2200" b="1" dirty="0">
                <a:solidFill>
                  <a:srgbClr val="FF0000"/>
                </a:solidFill>
                <a:latin typeface="Times New Roman" panose="02020603050405020304" pitchFamily="18" charset="0"/>
                <a:ea typeface="楷体" panose="02010609060101010101" pitchFamily="49" charset="-122"/>
              </a:rPr>
              <a:t>）或结构化（表格）数据</a:t>
            </a:r>
            <a:r>
              <a:rPr lang="zh-CN" altLang="en-US" sz="2200" b="1" dirty="0">
                <a:latin typeface="Times New Roman" panose="02020603050405020304" pitchFamily="18" charset="0"/>
                <a:ea typeface="楷体" panose="02010609060101010101" pitchFamily="49" charset="-122"/>
              </a:rPr>
              <a:t>（参见 </a:t>
            </a:r>
            <a:r>
              <a:rPr lang="en-US" altLang="zh-CN" sz="2200" b="1" dirty="0">
                <a:latin typeface="Times New Roman" panose="02020603050405020304" pitchFamily="18" charset="0"/>
                <a:ea typeface="楷体" panose="02010609060101010101" pitchFamily="49" charset="-122"/>
              </a:rPr>
              <a:t>Arik &amp; Pfister, 2020</a:t>
            </a:r>
            <a:r>
              <a:rPr lang="zh-CN" altLang="en-US" sz="2200" b="1" dirty="0">
                <a:latin typeface="Times New Roman" panose="02020603050405020304" pitchFamily="18" charset="0"/>
                <a:ea typeface="楷体" panose="02010609060101010101" pitchFamily="49" charset="-122"/>
              </a:rPr>
              <a:t>）情况下通常表现更佳。</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第三，</a:t>
            </a:r>
            <a:r>
              <a:rPr lang="zh-CN" altLang="en-US" sz="2200" b="1" dirty="0">
                <a:solidFill>
                  <a:srgbClr val="FF0000"/>
                </a:solidFill>
                <a:latin typeface="Times New Roman" panose="02020603050405020304" pitchFamily="18" charset="0"/>
                <a:ea typeface="楷体" panose="02010609060101010101" pitchFamily="49" charset="-122"/>
              </a:rPr>
              <a:t>过于聚焦特定算法往往阻碍研究者理解适用于所有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和 </a:t>
            </a:r>
            <a:r>
              <a:rPr lang="en-US" altLang="zh-CN" sz="2200" b="1" dirty="0">
                <a:solidFill>
                  <a:srgbClr val="FF0000"/>
                </a:solidFill>
                <a:latin typeface="Times New Roman" panose="02020603050405020304" pitchFamily="18" charset="0"/>
                <a:ea typeface="楷体" panose="02010609060101010101" pitchFamily="49" charset="-122"/>
              </a:rPr>
              <a:t>DL </a:t>
            </a:r>
            <a:r>
              <a:rPr lang="zh-CN" altLang="en-US" sz="2200" b="1" dirty="0">
                <a:solidFill>
                  <a:srgbClr val="FF0000"/>
                </a:solidFill>
                <a:latin typeface="Times New Roman" panose="02020603050405020304" pitchFamily="18" charset="0"/>
                <a:ea typeface="楷体" panose="02010609060101010101" pitchFamily="49" charset="-122"/>
              </a:rPr>
              <a:t>算法的通用原则</a:t>
            </a:r>
            <a:r>
              <a:rPr lang="zh-CN" altLang="en-US" sz="2200" b="1" dirty="0">
                <a:latin typeface="Times New Roman" panose="02020603050405020304" pitchFamily="18" charset="0"/>
                <a:ea typeface="楷体" panose="02010609060101010101" pitchFamily="49" charset="-122"/>
              </a:rPr>
              <a:t>。例如，通过收缩和模型平均实现的正则化原则构成了几乎所有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与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算法的核心。在从经典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转向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时，其他原则也需要重新理解。例如，偏差</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方差权衡认为增加模型复杂度可降低系统性误差（偏差），但会增加参数的随机误差（方差）。然而，对于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模型，研究表明超过某个点后，方差随模型复杂度增加而再次下降，从而帮助大规模网络实现较低的泛化误差（</a:t>
            </a:r>
            <a:r>
              <a:rPr lang="en-US" altLang="zh-CN" sz="2200" b="1" dirty="0" err="1">
                <a:latin typeface="Times New Roman" panose="02020603050405020304" pitchFamily="18" charset="0"/>
                <a:ea typeface="楷体" panose="02010609060101010101" pitchFamily="49" charset="-122"/>
              </a:rPr>
              <a:t>Frankle</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Carbin</a:t>
            </a:r>
            <a:r>
              <a:rPr lang="en-US" altLang="zh-CN" sz="2200" b="1" dirty="0">
                <a:latin typeface="Times New Roman" panose="02020603050405020304" pitchFamily="18" charset="0"/>
                <a:ea typeface="楷体" panose="02010609060101010101" pitchFamily="49" charset="-122"/>
              </a:rPr>
              <a:t>,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Huh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2021</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Zhang, Wang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2021</a:t>
            </a:r>
            <a:r>
              <a:rPr lang="zh-CN" altLang="en-US" sz="2200" b="1" dirty="0">
                <a:latin typeface="Times New Roman" panose="02020603050405020304" pitchFamily="18" charset="0"/>
                <a:ea typeface="楷体" panose="02010609060101010101" pitchFamily="49" charset="-122"/>
              </a:rPr>
              <a:t>）。为什么深度神经网络不会因参数过多而表现不佳，反而依赖于大量参数以实现准确预测，这一问题仍有激烈争论（</a:t>
            </a:r>
            <a:r>
              <a:rPr lang="en-US" altLang="zh-CN" sz="2200" b="1" dirty="0" err="1">
                <a:latin typeface="Times New Roman" panose="02020603050405020304" pitchFamily="18" charset="0"/>
                <a:ea typeface="楷体" panose="02010609060101010101" pitchFamily="49" charset="-122"/>
              </a:rPr>
              <a:t>Sejnowski</a:t>
            </a:r>
            <a:r>
              <a:rPr lang="en-US" altLang="zh-CN" sz="2200" b="1" dirty="0">
                <a:latin typeface="Times New Roman" panose="02020603050405020304" pitchFamily="18" charset="0"/>
                <a:ea typeface="楷体" panose="02010609060101010101" pitchFamily="49" charset="-122"/>
              </a:rPr>
              <a:t>, 2020</a:t>
            </a:r>
            <a:r>
              <a:rPr lang="zh-CN" altLang="en-US" sz="2200" b="1" dirty="0">
                <a:latin typeface="Times New Roman" panose="02020603050405020304" pitchFamily="18" charset="0"/>
                <a:ea typeface="楷体" panose="02010609060101010101" pitchFamily="49" charset="-122"/>
              </a:rPr>
              <a:t>），我们将在后文讨论。</a:t>
            </a:r>
          </a:p>
        </p:txBody>
      </p:sp>
    </p:spTree>
    <p:extLst>
      <p:ext uri="{BB962C8B-B14F-4D97-AF65-F5344CB8AC3E}">
        <p14:creationId xmlns:p14="http://schemas.microsoft.com/office/powerpoint/2010/main" val="699458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引言</a:t>
            </a:r>
            <a:r>
              <a:rPr lang="en-US" altLang="zh-CN" sz="6000" dirty="0">
                <a:solidFill>
                  <a:schemeClr val="bg1"/>
                </a:solidFill>
                <a:latin typeface="Times New Roman" panose="02020603050405020304" pitchFamily="18" charset="0"/>
                <a:ea typeface="楷体" panose="02010609060101010101" pitchFamily="49" charset="-122"/>
              </a:rPr>
              <a:t>(5)</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6" name="文本框 5">
            <a:extLst>
              <a:ext uri="{FF2B5EF4-FFF2-40B4-BE49-F238E27FC236}">
                <a16:creationId xmlns:a16="http://schemas.microsoft.com/office/drawing/2014/main" id="{D7BDCD4B-340F-4521-9A98-36DAE44AB2E5}"/>
              </a:ext>
            </a:extLst>
          </p:cNvPr>
          <p:cNvSpPr txBox="1"/>
          <p:nvPr/>
        </p:nvSpPr>
        <p:spPr>
          <a:xfrm>
            <a:off x="602345" y="1720840"/>
            <a:ext cx="10599055" cy="3416320"/>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在本文余下部分，我们将进一步阐述这些观点。我们的目标是提供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和 </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原则的全面概述，首先</a:t>
            </a:r>
            <a:r>
              <a:rPr lang="zh-CN" altLang="en-US" sz="2400" b="1" dirty="0">
                <a:solidFill>
                  <a:srgbClr val="FF0000"/>
                </a:solidFill>
                <a:latin typeface="Times New Roman" panose="02020603050405020304" pitchFamily="18" charset="0"/>
                <a:ea typeface="楷体" panose="02010609060101010101" pitchFamily="49" charset="-122"/>
              </a:rPr>
              <a:t>介绍该领域的历史发展，</a:t>
            </a:r>
            <a:r>
              <a:rPr lang="en-US" altLang="zh-CN" sz="2400" b="1" dirty="0">
                <a:solidFill>
                  <a:srgbClr val="FF0000"/>
                </a:solidFill>
                <a:latin typeface="Times New Roman" panose="02020603050405020304" pitchFamily="18" charset="0"/>
                <a:ea typeface="楷体" panose="02010609060101010101" pitchFamily="49" charset="-122"/>
              </a:rPr>
              <a:t>ML </a:t>
            </a:r>
            <a:r>
              <a:rPr lang="zh-CN" altLang="en-US" sz="2400" b="1" dirty="0">
                <a:solidFill>
                  <a:srgbClr val="FF0000"/>
                </a:solidFill>
                <a:latin typeface="Times New Roman" panose="02020603050405020304" pitchFamily="18" charset="0"/>
                <a:ea typeface="楷体" panose="02010609060101010101" pitchFamily="49" charset="-122"/>
              </a:rPr>
              <a:t>和 </a:t>
            </a:r>
            <a:r>
              <a:rPr lang="en-US" altLang="zh-CN" sz="2400" b="1" dirty="0">
                <a:solidFill>
                  <a:srgbClr val="FF0000"/>
                </a:solidFill>
                <a:latin typeface="Times New Roman" panose="02020603050405020304" pitchFamily="18" charset="0"/>
                <a:ea typeface="楷体" panose="02010609060101010101" pitchFamily="49" charset="-122"/>
              </a:rPr>
              <a:t>DL </a:t>
            </a:r>
            <a:r>
              <a:rPr lang="zh-CN" altLang="en-US" sz="2400" b="1" dirty="0">
                <a:solidFill>
                  <a:srgbClr val="FF0000"/>
                </a:solidFill>
                <a:latin typeface="Times New Roman" panose="02020603050405020304" pitchFamily="18" charset="0"/>
                <a:ea typeface="楷体" panose="02010609060101010101" pitchFamily="49" charset="-122"/>
              </a:rPr>
              <a:t>算法与传统统计工具的差异，以及它们在预测和解释性建模中的应用</a:t>
            </a:r>
            <a:r>
              <a:rPr lang="zh-CN" altLang="en-US" sz="2400" b="1" dirty="0">
                <a:latin typeface="Times New Roman" panose="02020603050405020304" pitchFamily="18" charset="0"/>
                <a:ea typeface="楷体" panose="02010609060101010101" pitchFamily="49" charset="-122"/>
              </a:rPr>
              <a:t>（关于特定方法的最新综述，参见 </a:t>
            </a:r>
            <a:r>
              <a:rPr lang="en-US" altLang="zh-CN" sz="2400" b="1" dirty="0">
                <a:latin typeface="Times New Roman" panose="02020603050405020304" pitchFamily="18" charset="0"/>
                <a:ea typeface="楷体" panose="02010609060101010101" pitchFamily="49" charset="-122"/>
              </a:rPr>
              <a:t>DL</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Borowiec</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2022</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Christin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2019</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Wäldchen</a:t>
            </a:r>
            <a:r>
              <a:rPr lang="en-US" altLang="zh-CN" sz="2400" b="1" dirty="0">
                <a:latin typeface="Times New Roman" panose="02020603050405020304" pitchFamily="18" charset="0"/>
                <a:ea typeface="楷体" panose="02010609060101010101" pitchFamily="49" charset="-122"/>
              </a:rPr>
              <a:t> &amp; </a:t>
            </a:r>
            <a:r>
              <a:rPr lang="en-US" altLang="zh-CN" sz="2400" b="1" dirty="0" err="1">
                <a:latin typeface="Times New Roman" panose="02020603050405020304" pitchFamily="18" charset="0"/>
                <a:ea typeface="楷体" panose="02010609060101010101" pitchFamily="49" charset="-122"/>
              </a:rPr>
              <a:t>Mäder</a:t>
            </a:r>
            <a:r>
              <a:rPr lang="en-US" altLang="zh-CN" sz="2400" b="1" dirty="0">
                <a:latin typeface="Times New Roman" panose="02020603050405020304" pitchFamily="18" charset="0"/>
                <a:ea typeface="楷体" panose="02010609060101010101" pitchFamily="49" charset="-122"/>
              </a:rPr>
              <a:t>, 2018</a:t>
            </a:r>
            <a:r>
              <a:rPr lang="zh-CN" altLang="en-US" sz="2400" b="1" dirty="0">
                <a:latin typeface="Times New Roman" panose="02020603050405020304" pitchFamily="18" charset="0"/>
                <a:ea typeface="楷体" panose="02010609060101010101" pitchFamily="49" charset="-122"/>
              </a:rPr>
              <a:t>；计算机视觉：</a:t>
            </a:r>
            <a:r>
              <a:rPr lang="en-US" altLang="zh-CN" sz="2400" b="1" dirty="0" err="1">
                <a:latin typeface="Times New Roman" panose="02020603050405020304" pitchFamily="18" charset="0"/>
                <a:ea typeface="楷体" panose="02010609060101010101" pitchFamily="49" charset="-122"/>
              </a:rPr>
              <a:t>Lürig</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2021</a:t>
            </a:r>
            <a:r>
              <a:rPr lang="zh-CN" altLang="en-US" sz="2400" b="1" dirty="0">
                <a:latin typeface="Times New Roman" panose="02020603050405020304" pitchFamily="18" charset="0"/>
                <a:ea typeface="楷体" panose="02010609060101010101" pitchFamily="49" charset="-122"/>
              </a:rPr>
              <a:t>，或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的具体应用领域，如 </a:t>
            </a:r>
            <a:r>
              <a:rPr lang="en-US" altLang="zh-CN" sz="2400" b="1" dirty="0" err="1">
                <a:latin typeface="Times New Roman" panose="02020603050405020304" pitchFamily="18" charset="0"/>
                <a:ea typeface="楷体" panose="02010609060101010101" pitchFamily="49" charset="-122"/>
              </a:rPr>
              <a:t>Tuia</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2022 [</a:t>
            </a:r>
            <a:r>
              <a:rPr lang="zh-CN" altLang="en-US" sz="2400" b="1" dirty="0">
                <a:latin typeface="Times New Roman" panose="02020603050405020304" pitchFamily="18" charset="0"/>
                <a:ea typeface="楷体" panose="02010609060101010101" pitchFamily="49" charset="-122"/>
              </a:rPr>
              <a:t>野生动物管理</a:t>
            </a:r>
            <a:r>
              <a:rPr lang="en-US" altLang="zh-CN" sz="2400" b="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）。在讨论算法思想、历史及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与 </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算法的一般特性后，我们重点分析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与 </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在特定预测和分析任务中表现优异的机制及其在生态学中的应用方式。同时，</a:t>
            </a:r>
            <a:r>
              <a:rPr lang="zh-CN" altLang="en-US" sz="2400" b="1" dirty="0">
                <a:solidFill>
                  <a:srgbClr val="FF0000"/>
                </a:solidFill>
                <a:latin typeface="Times New Roman" panose="02020603050405020304" pitchFamily="18" charset="0"/>
                <a:ea typeface="楷体" panose="02010609060101010101" pitchFamily="49" charset="-122"/>
              </a:rPr>
              <a:t>我们讨论 </a:t>
            </a:r>
            <a:r>
              <a:rPr lang="en-US" altLang="zh-CN" sz="2400" b="1" dirty="0">
                <a:solidFill>
                  <a:srgbClr val="FF0000"/>
                </a:solidFill>
                <a:latin typeface="Times New Roman" panose="02020603050405020304" pitchFamily="18" charset="0"/>
                <a:ea typeface="楷体" panose="02010609060101010101" pitchFamily="49" charset="-122"/>
              </a:rPr>
              <a:t>ML </a:t>
            </a:r>
            <a:r>
              <a:rPr lang="zh-CN" altLang="en-US" sz="2400" b="1" dirty="0">
                <a:solidFill>
                  <a:srgbClr val="FF0000"/>
                </a:solidFill>
                <a:latin typeface="Times New Roman" panose="02020603050405020304" pitchFamily="18" charset="0"/>
                <a:ea typeface="楷体" panose="02010609060101010101" pitchFamily="49" charset="-122"/>
              </a:rPr>
              <a:t>与 </a:t>
            </a:r>
            <a:r>
              <a:rPr lang="en-US" altLang="zh-CN" sz="2400" b="1" dirty="0">
                <a:solidFill>
                  <a:srgbClr val="FF0000"/>
                </a:solidFill>
                <a:latin typeface="Times New Roman" panose="02020603050405020304" pitchFamily="18" charset="0"/>
                <a:ea typeface="楷体" panose="02010609060101010101" pitchFamily="49" charset="-122"/>
              </a:rPr>
              <a:t>DL </a:t>
            </a:r>
            <a:r>
              <a:rPr lang="zh-CN" altLang="en-US" sz="2400" b="1" dirty="0">
                <a:solidFill>
                  <a:srgbClr val="FF0000"/>
                </a:solidFill>
                <a:latin typeface="Times New Roman" panose="02020603050405020304" pitchFamily="18" charset="0"/>
                <a:ea typeface="楷体" panose="02010609060101010101" pitchFamily="49" charset="-122"/>
              </a:rPr>
              <a:t>的现有限制及传统统计方法更适用的场景，并强调其在生态学问题中的当前及新兴应用</a:t>
            </a:r>
            <a:r>
              <a:rPr lang="zh-CN" altLang="en-US" sz="24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038138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2.1 </a:t>
            </a:r>
            <a:r>
              <a:rPr lang="zh-CN" altLang="en-US" sz="6000" dirty="0">
                <a:solidFill>
                  <a:schemeClr val="bg1"/>
                </a:solidFill>
                <a:latin typeface="Times New Roman" panose="02020603050405020304" pitchFamily="18" charset="0"/>
                <a:ea typeface="楷体" panose="02010609060101010101" pitchFamily="49" charset="-122"/>
              </a:rPr>
              <a:t>机器学习的起点：统计学</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68905" y="1360899"/>
            <a:ext cx="11454189" cy="5324535"/>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机器学习（</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）与深度学习（</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）的根源由来已久，该领域的发展与现代统计学的发展紧密相连。除贝叶斯统计外，诸多奠基性的统计学原理，例如极大似然估计（</a:t>
            </a:r>
            <a:r>
              <a:rPr lang="en-US" altLang="zh-CN" sz="2200" b="1" dirty="0">
                <a:latin typeface="Times New Roman" panose="02020603050405020304" pitchFamily="18" charset="0"/>
                <a:ea typeface="楷体" panose="02010609060101010101" pitchFamily="49" charset="-122"/>
              </a:rPr>
              <a:t>MLE</a:t>
            </a:r>
            <a:r>
              <a:rPr lang="zh-CN" altLang="en-US" sz="2200" b="1" dirty="0">
                <a:latin typeface="Times New Roman" panose="02020603050405020304" pitchFamily="18" charset="0"/>
                <a:ea typeface="楷体" panose="02010609060101010101" pitchFamily="49" charset="-122"/>
              </a:rPr>
              <a:t>）或零假设显著性检验（</a:t>
            </a:r>
            <a:r>
              <a:rPr lang="en-US" altLang="zh-CN" sz="2200" b="1" dirty="0">
                <a:latin typeface="Times New Roman" panose="02020603050405020304" pitchFamily="18" charset="0"/>
                <a:ea typeface="楷体" panose="02010609060101010101" pitchFamily="49" charset="-122"/>
              </a:rPr>
              <a:t>NHST</a:t>
            </a:r>
            <a:r>
              <a:rPr lang="zh-CN" altLang="en-US" sz="2200" b="1" dirty="0">
                <a:latin typeface="Times New Roman" panose="02020603050405020304" pitchFamily="18" charset="0"/>
                <a:ea typeface="楷体" panose="02010609060101010101" pitchFamily="49" charset="-122"/>
              </a:rPr>
              <a:t>），均在</a:t>
            </a:r>
            <a:r>
              <a:rPr lang="en-US" altLang="zh-CN" sz="2200" b="1" dirty="0">
                <a:latin typeface="Times New Roman" panose="02020603050405020304" pitchFamily="18" charset="0"/>
                <a:ea typeface="楷体" panose="02010609060101010101" pitchFamily="49" charset="-122"/>
              </a:rPr>
              <a:t>20</a:t>
            </a:r>
            <a:r>
              <a:rPr lang="zh-CN" altLang="en-US" sz="2200" b="1" dirty="0">
                <a:latin typeface="Times New Roman" panose="02020603050405020304" pitchFamily="18" charset="0"/>
                <a:ea typeface="楷体" panose="02010609060101010101" pitchFamily="49" charset="-122"/>
              </a:rPr>
              <a:t>世纪上半叶确立（见图</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，左）。这些经典参数方法的核心在于对数据生成模型的理想化：</a:t>
            </a:r>
            <a:r>
              <a:rPr lang="zh-CN" altLang="en-US" sz="2200" b="1" dirty="0">
                <a:solidFill>
                  <a:srgbClr val="FF0000"/>
                </a:solidFill>
                <a:latin typeface="Times New Roman" panose="02020603050405020304" pitchFamily="18" charset="0"/>
                <a:ea typeface="楷体" panose="02010609060101010101" pitchFamily="49" charset="-122"/>
              </a:rPr>
              <a:t>在给定模型假设与参数的条件下，可以计算产生特定观测结果的概率</a:t>
            </a:r>
            <a:r>
              <a:rPr lang="zh-CN" altLang="en-US" sz="2200" b="1" dirty="0">
                <a:latin typeface="Times New Roman" panose="02020603050405020304" pitchFamily="18" charset="0"/>
                <a:ea typeface="楷体" panose="02010609060101010101" pitchFamily="49" charset="-122"/>
              </a:rPr>
              <a:t>。在此基础上，费希尔、内伊曼与皮尔逊等著名统计学家发展了用置信区间（</a:t>
            </a:r>
            <a:r>
              <a:rPr lang="en-US" altLang="zh-CN" sz="2200" b="1" dirty="0">
                <a:latin typeface="Times New Roman" panose="02020603050405020304" pitchFamily="18" charset="0"/>
                <a:ea typeface="楷体" panose="02010609060101010101" pitchFamily="49" charset="-122"/>
              </a:rPr>
              <a:t>CI</a:t>
            </a:r>
            <a:r>
              <a:rPr lang="zh-CN" altLang="en-US" sz="2200" b="1" dirty="0">
                <a:latin typeface="Times New Roman" panose="02020603050405020304" pitchFamily="18" charset="0"/>
                <a:ea typeface="楷体" panose="02010609060101010101" pitchFamily="49" charset="-122"/>
              </a:rPr>
              <a:t>）估计模型参数与计算</a:t>
            </a:r>
            <a:r>
              <a:rPr lang="en-US" altLang="zh-CN" sz="2200" b="1" dirty="0">
                <a:latin typeface="Times New Roman" panose="02020603050405020304" pitchFamily="18" charset="0"/>
                <a:ea typeface="楷体" panose="02010609060101010101" pitchFamily="49" charset="-122"/>
              </a:rPr>
              <a:t>p</a:t>
            </a:r>
            <a:r>
              <a:rPr lang="zh-CN" altLang="en-US" sz="2200" b="1" dirty="0">
                <a:latin typeface="Times New Roman" panose="02020603050405020304" pitchFamily="18" charset="0"/>
                <a:ea typeface="楷体" panose="02010609060101010101" pitchFamily="49" charset="-122"/>
              </a:rPr>
              <a:t>值的理论与实践，</a:t>
            </a:r>
            <a:r>
              <a:rPr lang="zh-CN" altLang="en-US" sz="2200" b="1" dirty="0">
                <a:solidFill>
                  <a:srgbClr val="FF0000"/>
                </a:solidFill>
                <a:latin typeface="Times New Roman" panose="02020603050405020304" pitchFamily="18" charset="0"/>
                <a:ea typeface="楷体" panose="02010609060101010101" pitchFamily="49" charset="-122"/>
              </a:rPr>
              <a:t>这一范式至今在生态学与进化学（</a:t>
            </a:r>
            <a:r>
              <a:rPr lang="en-US" altLang="zh-CN" sz="2200" b="1" dirty="0">
                <a:solidFill>
                  <a:srgbClr val="FF0000"/>
                </a:solidFill>
                <a:latin typeface="Times New Roman" panose="02020603050405020304" pitchFamily="18" charset="0"/>
                <a:ea typeface="楷体" panose="02010609060101010101" pitchFamily="49" charset="-122"/>
              </a:rPr>
              <a:t>E&amp;E</a:t>
            </a:r>
            <a:r>
              <a:rPr lang="zh-CN" altLang="en-US" sz="2200" b="1" dirty="0">
                <a:solidFill>
                  <a:srgbClr val="FF0000"/>
                </a:solidFill>
                <a:latin typeface="Times New Roman" panose="02020603050405020304" pitchFamily="18" charset="0"/>
                <a:ea typeface="楷体" panose="02010609060101010101" pitchFamily="49" charset="-122"/>
              </a:rPr>
              <a:t>）中的数据分析中占据主导地位</a:t>
            </a:r>
            <a:r>
              <a:rPr lang="zh-CN" altLang="en-US" sz="2200" b="1" dirty="0">
                <a:latin typeface="Times New Roman" panose="02020603050405020304" pitchFamily="18" charset="0"/>
                <a:ea typeface="楷体" panose="02010609060101010101" pitchFamily="49" charset="-122"/>
              </a:rPr>
              <a:t>（但参见 </a:t>
            </a:r>
            <a:r>
              <a:rPr lang="en-US" altLang="zh-CN" sz="2200" b="1" dirty="0" err="1">
                <a:latin typeface="Times New Roman" panose="02020603050405020304" pitchFamily="18" charset="0"/>
                <a:ea typeface="楷体" panose="02010609060101010101" pitchFamily="49" charset="-122"/>
              </a:rPr>
              <a:t>Dushoff</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Gelman &amp; </a:t>
            </a:r>
            <a:r>
              <a:rPr lang="en-US" altLang="zh-CN" sz="2200" b="1" dirty="0" err="1">
                <a:latin typeface="Times New Roman" panose="02020603050405020304" pitchFamily="18" charset="0"/>
                <a:ea typeface="楷体" panose="02010609060101010101" pitchFamily="49" charset="-122"/>
              </a:rPr>
              <a:t>Loken</a:t>
            </a:r>
            <a:r>
              <a:rPr lang="en-US" altLang="zh-CN" sz="2200" b="1" dirty="0">
                <a:latin typeface="Times New Roman" panose="02020603050405020304" pitchFamily="18" charset="0"/>
                <a:ea typeface="楷体" panose="02010609060101010101" pitchFamily="49" charset="-122"/>
              </a:rPr>
              <a:t>, 2014</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Hartig</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Barraquand</a:t>
            </a:r>
            <a:r>
              <a:rPr lang="en-US" altLang="zh-CN" sz="2200" b="1" dirty="0">
                <a:latin typeface="Times New Roman" panose="02020603050405020304" pitchFamily="18" charset="0"/>
                <a:ea typeface="楷体" panose="02010609060101010101" pitchFamily="49" charset="-122"/>
              </a:rPr>
              <a:t>, 2022</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Muff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2022</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最初，为使所涉及概率的计算可解，这些方法所依赖的数据生成模型必须相对简单。第一代计算机的出现（见图</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），以及新数值算法的发现（例如马尔可夫链蒙特卡洛方法（</a:t>
            </a:r>
            <a:r>
              <a:rPr lang="en-US" altLang="zh-CN" sz="2200" b="1" dirty="0">
                <a:latin typeface="Times New Roman" panose="02020603050405020304" pitchFamily="18" charset="0"/>
                <a:ea typeface="楷体" panose="02010609060101010101" pitchFamily="49" charset="-122"/>
              </a:rPr>
              <a:t>MCMC</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Metropolis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1953</a:t>
            </a:r>
            <a:r>
              <a:rPr lang="zh-CN" altLang="en-US" sz="2200" b="1" dirty="0">
                <a:latin typeface="Times New Roman" panose="02020603050405020304" pitchFamily="18" charset="0"/>
                <a:ea typeface="楷体" panose="02010609060101010101" pitchFamily="49" charset="-122"/>
              </a:rPr>
              <a:t>年）使得参数统计模型的复杂度得以大幅提高，这一发展亦在生态学分析中有所体现（</a:t>
            </a:r>
            <a:r>
              <a:rPr lang="en-US" altLang="zh-CN" sz="2200" b="1" dirty="0">
                <a:latin typeface="Times New Roman" panose="02020603050405020304" pitchFamily="18" charset="0"/>
                <a:ea typeface="楷体" panose="02010609060101010101" pitchFamily="49" charset="-122"/>
              </a:rPr>
              <a:t>Clark, 2005</a:t>
            </a:r>
            <a:r>
              <a:rPr lang="zh-CN" altLang="en-US" sz="2200" b="1" dirty="0">
                <a:latin typeface="Times New Roman" panose="02020603050405020304" pitchFamily="18" charset="0"/>
                <a:ea typeface="楷体" panose="02010609060101010101" pitchFamily="49" charset="-122"/>
              </a:rPr>
              <a:t>）。即便如此，</a:t>
            </a:r>
            <a:r>
              <a:rPr lang="zh-CN" altLang="en-US" sz="2200" b="1" dirty="0">
                <a:solidFill>
                  <a:srgbClr val="FF0000"/>
                </a:solidFill>
                <a:latin typeface="Times New Roman" panose="02020603050405020304" pitchFamily="18" charset="0"/>
                <a:ea typeface="楷体" panose="02010609060101010101" pitchFamily="49" charset="-122"/>
              </a:rPr>
              <a:t>考虑到自然世界的已知复杂性（</a:t>
            </a:r>
            <a:r>
              <a:rPr lang="en-US" altLang="zh-CN" sz="2200" b="1" dirty="0">
                <a:solidFill>
                  <a:srgbClr val="FF0000"/>
                </a:solidFill>
                <a:latin typeface="Times New Roman" panose="02020603050405020304" pitchFamily="18" charset="0"/>
                <a:ea typeface="楷体" panose="02010609060101010101" pitchFamily="49" charset="-122"/>
              </a:rPr>
              <a:t>Grimm </a:t>
            </a:r>
            <a:r>
              <a:rPr lang="zh-CN" altLang="en-US" sz="2200" b="1" dirty="0">
                <a:solidFill>
                  <a:srgbClr val="FF0000"/>
                </a:solidFill>
                <a:latin typeface="Times New Roman" panose="02020603050405020304" pitchFamily="18" charset="0"/>
                <a:ea typeface="楷体" panose="02010609060101010101" pitchFamily="49" charset="-122"/>
              </a:rPr>
              <a:t>等，</a:t>
            </a:r>
            <a:r>
              <a:rPr lang="en-US" altLang="zh-CN" sz="2200" b="1" dirty="0">
                <a:solidFill>
                  <a:srgbClr val="FF0000"/>
                </a:solidFill>
                <a:latin typeface="Times New Roman" panose="02020603050405020304" pitchFamily="18" charset="0"/>
                <a:ea typeface="楷体" panose="02010609060101010101" pitchFamily="49" charset="-122"/>
              </a:rPr>
              <a:t>2005</a:t>
            </a:r>
            <a:r>
              <a:rPr lang="zh-CN" altLang="en-US" sz="2200" b="1" dirty="0">
                <a:solidFill>
                  <a:srgbClr val="FF0000"/>
                </a:solidFill>
                <a:latin typeface="Times New Roman" panose="02020603050405020304" pitchFamily="18" charset="0"/>
                <a:ea typeface="楷体" panose="02010609060101010101" pitchFamily="49" charset="-122"/>
              </a:rPr>
              <a:t>），统计模型往往仍显得较为简单和刻板</a:t>
            </a:r>
            <a:r>
              <a:rPr lang="zh-CN" altLang="en-US" sz="2200" b="1" dirty="0">
                <a:latin typeface="Times New Roman" panose="02020603050405020304" pitchFamily="18" charset="0"/>
                <a:ea typeface="楷体" panose="02010609060101010101" pitchFamily="49" charset="-122"/>
              </a:rPr>
              <a:t>，原因在于对更复杂或更灵活模型计算似然函数存在数学上的困难。传统统计方法的一个重要警示是：其</a:t>
            </a:r>
            <a:r>
              <a:rPr lang="zh-CN" altLang="en-US" sz="2200" b="1" dirty="0">
                <a:solidFill>
                  <a:srgbClr val="FF0000"/>
                </a:solidFill>
                <a:latin typeface="Times New Roman" panose="02020603050405020304" pitchFamily="18" charset="0"/>
                <a:ea typeface="楷体" panose="02010609060101010101" pitchFamily="49" charset="-122"/>
              </a:rPr>
              <a:t>推断质量依赖于这些被简化的模型假设</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Breiman</a:t>
            </a:r>
            <a:r>
              <a:rPr lang="en-US" altLang="zh-CN" sz="2200" b="1" dirty="0">
                <a:latin typeface="Times New Roman" panose="02020603050405020304" pitchFamily="18" charset="0"/>
                <a:ea typeface="楷体" panose="02010609060101010101" pitchFamily="49" charset="-122"/>
              </a:rPr>
              <a:t>, 2001b</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520915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2.1 </a:t>
            </a:r>
            <a:r>
              <a:rPr lang="zh-CN" altLang="en-US" sz="6000" dirty="0">
                <a:solidFill>
                  <a:schemeClr val="bg1"/>
                </a:solidFill>
                <a:latin typeface="Times New Roman" panose="02020603050405020304" pitchFamily="18" charset="0"/>
                <a:ea typeface="楷体" panose="02010609060101010101" pitchFamily="49" charset="-122"/>
              </a:rPr>
              <a:t>机器学习的起点：统计学</a:t>
            </a:r>
          </a:p>
        </p:txBody>
      </p:sp>
      <p:pic>
        <p:nvPicPr>
          <p:cNvPr id="4" name="图片 3">
            <a:extLst>
              <a:ext uri="{FF2B5EF4-FFF2-40B4-BE49-F238E27FC236}">
                <a16:creationId xmlns:a16="http://schemas.microsoft.com/office/drawing/2014/main" id="{D2AC163F-2E2C-42FD-9AFF-3045A2C01539}"/>
              </a:ext>
            </a:extLst>
          </p:cNvPr>
          <p:cNvPicPr>
            <a:picLocks noChangeAspect="1"/>
          </p:cNvPicPr>
          <p:nvPr/>
        </p:nvPicPr>
        <p:blipFill>
          <a:blip r:embed="rId2"/>
          <a:stretch>
            <a:fillRect/>
          </a:stretch>
        </p:blipFill>
        <p:spPr>
          <a:xfrm>
            <a:off x="2434143" y="1210343"/>
            <a:ext cx="7107790" cy="5475259"/>
          </a:xfrm>
          <a:prstGeom prst="rect">
            <a:avLst/>
          </a:prstGeom>
        </p:spPr>
      </p:pic>
    </p:spTree>
    <p:extLst>
      <p:ext uri="{BB962C8B-B14F-4D97-AF65-F5344CB8AC3E}">
        <p14:creationId xmlns:p14="http://schemas.microsoft.com/office/powerpoint/2010/main" val="2384915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2.2 </a:t>
            </a:r>
            <a:r>
              <a:rPr lang="zh-CN" altLang="en-US" sz="6000" dirty="0">
                <a:solidFill>
                  <a:schemeClr val="bg1"/>
                </a:solidFill>
                <a:latin typeface="Times New Roman" panose="02020603050405020304" pitchFamily="18" charset="0"/>
                <a:ea typeface="楷体" panose="02010609060101010101" pitchFamily="49" charset="-122"/>
              </a:rPr>
              <a:t>机器学习</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73745" y="1293165"/>
            <a:ext cx="10988522" cy="5324535"/>
          </a:xfrm>
          <a:prstGeom prst="rect">
            <a:avLst/>
          </a:prstGeom>
          <a:noFill/>
        </p:spPr>
        <p:txBody>
          <a:bodyPr wrap="square" rtlCol="0">
            <a:spAutoFit/>
          </a:bodyPr>
          <a:lstStyle/>
          <a:p>
            <a:pPr algn="just">
              <a:spcAft>
                <a:spcPts val="1200"/>
              </a:spcAft>
            </a:pPr>
            <a:r>
              <a:rPr lang="en-US" altLang="zh-CN" sz="2200" b="1" dirty="0">
                <a:latin typeface="Times New Roman" panose="02020603050405020304" pitchFamily="18" charset="0"/>
                <a:ea typeface="楷体" panose="02010609060101010101" pitchFamily="49" charset="-122"/>
              </a:rPr>
              <a:t>20 </a:t>
            </a:r>
            <a:r>
              <a:rPr lang="zh-CN" altLang="en-US" sz="2200" b="1" dirty="0">
                <a:latin typeface="Times New Roman" panose="02020603050405020304" pitchFamily="18" charset="0"/>
                <a:ea typeface="楷体" panose="02010609060101010101" pitchFamily="49" charset="-122"/>
              </a:rPr>
              <a:t>世纪 </a:t>
            </a:r>
            <a:r>
              <a:rPr lang="en-US" altLang="zh-CN" sz="2200" b="1" dirty="0">
                <a:latin typeface="Times New Roman" panose="02020603050405020304" pitchFamily="18" charset="0"/>
                <a:ea typeface="楷体" panose="02010609060101010101" pitchFamily="49" charset="-122"/>
              </a:rPr>
              <a:t>80 </a:t>
            </a:r>
            <a:r>
              <a:rPr lang="zh-CN" altLang="en-US" sz="2200" b="1" dirty="0">
                <a:latin typeface="Times New Roman" panose="02020603050405020304" pitchFamily="18" charset="0"/>
                <a:ea typeface="楷体" panose="02010609060101010101" pitchFamily="49" charset="-122"/>
              </a:rPr>
              <a:t>年代左右计算机日益普及，这不仅为经典统计方法提供了更精细的数值解法，也促成了替代性建模方法的发展</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我们统称为“机器学习”。尽管这些方法在细节上各有不同，但它们的共同点在于</a:t>
            </a:r>
            <a:r>
              <a:rPr lang="zh-CN" altLang="en-US" sz="2200" b="1" dirty="0">
                <a:solidFill>
                  <a:srgbClr val="FF0000"/>
                </a:solidFill>
                <a:latin typeface="Times New Roman" panose="02020603050405020304" pitchFamily="18" charset="0"/>
                <a:ea typeface="楷体" panose="02010609060101010101" pitchFamily="49" charset="-122"/>
              </a:rPr>
              <a:t>放弃了概率性数据生成模型（与计算 </a:t>
            </a:r>
            <a:r>
              <a:rPr lang="en-US" altLang="zh-CN" sz="2200" b="1" dirty="0">
                <a:solidFill>
                  <a:srgbClr val="FF0000"/>
                </a:solidFill>
                <a:latin typeface="Times New Roman" panose="02020603050405020304" pitchFamily="18" charset="0"/>
                <a:ea typeface="楷体" panose="02010609060101010101" pitchFamily="49" charset="-122"/>
              </a:rPr>
              <a:t>p </a:t>
            </a:r>
            <a:r>
              <a:rPr lang="zh-CN" altLang="en-US" sz="2200" b="1" dirty="0">
                <a:solidFill>
                  <a:srgbClr val="FF0000"/>
                </a:solidFill>
                <a:latin typeface="Times New Roman" panose="02020603050405020304" pitchFamily="18" charset="0"/>
                <a:ea typeface="楷体" panose="02010609060101010101" pitchFamily="49" charset="-122"/>
              </a:rPr>
              <a:t>值、置信区间等能力相关）的思路</a:t>
            </a:r>
            <a:r>
              <a:rPr lang="zh-CN" altLang="en-US" sz="2200" b="1" dirty="0">
                <a:latin typeface="Times New Roman" panose="02020603050405020304" pitchFamily="18" charset="0"/>
                <a:ea typeface="楷体" panose="02010609060101010101" pitchFamily="49" charset="-122"/>
              </a:rPr>
              <a:t>，转而采用通用的算法结构，</a:t>
            </a:r>
            <a:r>
              <a:rPr lang="zh-CN" altLang="en-US" sz="2200" b="1" dirty="0">
                <a:solidFill>
                  <a:srgbClr val="FF0000"/>
                </a:solidFill>
                <a:latin typeface="Times New Roman" panose="02020603050405020304" pitchFamily="18" charset="0"/>
                <a:ea typeface="楷体" panose="02010609060101010101" pitchFamily="49" charset="-122"/>
              </a:rPr>
              <a:t>通过训练使其执行特定任务</a:t>
            </a:r>
            <a:r>
              <a:rPr lang="zh-CN" altLang="en-US" sz="2200" b="1" dirty="0">
                <a:latin typeface="Times New Roman" panose="02020603050405020304" pitchFamily="18" charset="0"/>
                <a:ea typeface="楷体" panose="02010609060101010101" pitchFamily="49" charset="-122"/>
              </a:rPr>
              <a:t>（关于一般的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原则，见框</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目标是最小化一个不必然与观测概率相关联的通用损失函数</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Breiman</a:t>
            </a:r>
            <a:r>
              <a:rPr lang="en-US" altLang="zh-CN" sz="2200" b="1" dirty="0">
                <a:latin typeface="Times New Roman" panose="02020603050405020304" pitchFamily="18" charset="0"/>
                <a:ea typeface="楷体" panose="02010609060101010101" pitchFamily="49" charset="-122"/>
              </a:rPr>
              <a:t>, 2001b</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Shmueli</a:t>
            </a:r>
            <a:r>
              <a:rPr lang="en-US" altLang="zh-CN" sz="2200" b="1" dirty="0">
                <a:latin typeface="Times New Roman" panose="02020603050405020304" pitchFamily="18" charset="0"/>
                <a:ea typeface="楷体" panose="02010609060101010101" pitchFamily="49" charset="-122"/>
              </a:rPr>
              <a:t>, 2010</a:t>
            </a:r>
            <a:r>
              <a:rPr lang="zh-CN" altLang="en-US" sz="2200" b="1" dirty="0">
                <a:latin typeface="Times New Roman" panose="02020603050405020304" pitchFamily="18" charset="0"/>
                <a:ea typeface="楷体" panose="02010609060101010101" pitchFamily="49" charset="-122"/>
              </a:rPr>
              <a:t>）。早期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算法的例子包括神经网络（</a:t>
            </a:r>
            <a:r>
              <a:rPr lang="en-US" altLang="zh-CN" sz="2200" b="1" dirty="0">
                <a:latin typeface="Times New Roman" panose="02020603050405020304" pitchFamily="18" charset="0"/>
                <a:ea typeface="楷体" panose="02010609060101010101" pitchFamily="49" charset="-122"/>
              </a:rPr>
              <a:t>McCulloch &amp; Pitts, 1943</a:t>
            </a:r>
            <a:r>
              <a:rPr lang="zh-CN" altLang="en-US" sz="2200" b="1" dirty="0">
                <a:latin typeface="Times New Roman" panose="02020603050405020304" pitchFamily="18" charset="0"/>
                <a:ea typeface="楷体" panose="02010609060101010101" pitchFamily="49" charset="-122"/>
              </a:rPr>
              <a:t>）、随机森林（</a:t>
            </a:r>
            <a:r>
              <a:rPr lang="en-US" altLang="zh-CN" sz="2200" b="1" dirty="0">
                <a:latin typeface="Times New Roman" panose="02020603050405020304" pitchFamily="18" charset="0"/>
                <a:ea typeface="楷体" panose="02010609060101010101" pitchFamily="49" charset="-122"/>
              </a:rPr>
              <a:t>RF</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Breiman</a:t>
            </a:r>
            <a:r>
              <a:rPr lang="en-US" altLang="zh-CN" sz="2200" b="1" dirty="0">
                <a:latin typeface="Times New Roman" panose="02020603050405020304" pitchFamily="18" charset="0"/>
                <a:ea typeface="楷体" panose="02010609060101010101" pitchFamily="49" charset="-122"/>
              </a:rPr>
              <a:t>, 2001a</a:t>
            </a:r>
            <a:r>
              <a:rPr lang="zh-CN" altLang="en-US" sz="2200" b="1" dirty="0">
                <a:latin typeface="Times New Roman" panose="02020603050405020304" pitchFamily="18" charset="0"/>
                <a:ea typeface="楷体" panose="02010609060101010101" pitchFamily="49" charset="-122"/>
              </a:rPr>
              <a:t>）和提升回归树（</a:t>
            </a:r>
            <a:r>
              <a:rPr lang="en-US" altLang="zh-CN" sz="2200" b="1" dirty="0">
                <a:latin typeface="Times New Roman" panose="02020603050405020304" pitchFamily="18" charset="0"/>
                <a:ea typeface="楷体" panose="02010609060101010101" pitchFamily="49" charset="-122"/>
              </a:rPr>
              <a:t>BRT</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Friedman, 2001</a:t>
            </a:r>
            <a:r>
              <a:rPr lang="zh-CN" altLang="en-US" sz="2200" b="1" dirty="0">
                <a:latin typeface="Times New Roman" panose="02020603050405020304" pitchFamily="18" charset="0"/>
                <a:ea typeface="楷体" panose="02010609060101010101" pitchFamily="49" charset="-122"/>
              </a:rPr>
              <a:t>；第 </a:t>
            </a:r>
            <a:r>
              <a:rPr lang="en-US" altLang="zh-CN" sz="2200" b="1" dirty="0">
                <a:latin typeface="Times New Roman" panose="02020603050405020304" pitchFamily="18" charset="0"/>
                <a:ea typeface="楷体" panose="02010609060101010101" pitchFamily="49" charset="-122"/>
              </a:rPr>
              <a:t>3 </a:t>
            </a:r>
            <a:r>
              <a:rPr lang="zh-CN" altLang="en-US" sz="2200" b="1" dirty="0">
                <a:latin typeface="Times New Roman" panose="02020603050405020304" pitchFamily="18" charset="0"/>
                <a:ea typeface="楷体" panose="02010609060101010101" pitchFamily="49" charset="-122"/>
              </a:rPr>
              <a:t>节将有更多讨论）。</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新型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模型的算法性使其缺乏用于计算 </a:t>
            </a:r>
            <a:r>
              <a:rPr lang="en-US" altLang="zh-CN" sz="2200" b="1" dirty="0">
                <a:latin typeface="Times New Roman" panose="02020603050405020304" pitchFamily="18" charset="0"/>
                <a:ea typeface="楷体" panose="02010609060101010101" pitchFamily="49" charset="-122"/>
              </a:rPr>
              <a:t>p </a:t>
            </a:r>
            <a:r>
              <a:rPr lang="zh-CN" altLang="en-US" sz="2200" b="1" dirty="0">
                <a:latin typeface="Times New Roman" panose="02020603050405020304" pitchFamily="18" charset="0"/>
                <a:ea typeface="楷体" panose="02010609060101010101" pitchFamily="49" charset="-122"/>
              </a:rPr>
              <a:t>值和置信区间所需的分布性假设，因而</a:t>
            </a:r>
            <a:r>
              <a:rPr lang="zh-CN" altLang="en-US" sz="2200" b="1" dirty="0">
                <a:solidFill>
                  <a:srgbClr val="FF0000"/>
                </a:solidFill>
                <a:latin typeface="Times New Roman" panose="02020603050405020304" pitchFamily="18" charset="0"/>
                <a:ea typeface="楷体" panose="02010609060101010101" pitchFamily="49" charset="-122"/>
              </a:rPr>
              <a:t>推动</a:t>
            </a:r>
            <a:r>
              <a:rPr lang="zh-CN" altLang="en-US" sz="2200" b="1" dirty="0">
                <a:latin typeface="Times New Roman" panose="02020603050405020304" pitchFamily="18" charset="0"/>
                <a:ea typeface="楷体" panose="02010609060101010101" pitchFamily="49" charset="-122"/>
              </a:rPr>
              <a:t>了用于估计模型不确定性的</a:t>
            </a:r>
            <a:r>
              <a:rPr lang="zh-CN" altLang="en-US" sz="2200" b="1" dirty="0">
                <a:solidFill>
                  <a:srgbClr val="FF0000"/>
                </a:solidFill>
                <a:latin typeface="Times New Roman" panose="02020603050405020304" pitchFamily="18" charset="0"/>
                <a:ea typeface="楷体" panose="02010609060101010101" pitchFamily="49" charset="-122"/>
              </a:rPr>
              <a:t>非参数方法的发展</a:t>
            </a:r>
            <a:r>
              <a:rPr lang="zh-CN" altLang="en-US" sz="2200" b="1" dirty="0">
                <a:latin typeface="Times New Roman" panose="02020603050405020304" pitchFamily="18" charset="0"/>
                <a:ea typeface="楷体" panose="02010609060101010101" pitchFamily="49" charset="-122"/>
              </a:rPr>
              <a:t>。一个著名例子是</a:t>
            </a:r>
            <a:r>
              <a:rPr lang="zh-CN" altLang="en-US" sz="2200" b="1" dirty="0">
                <a:solidFill>
                  <a:srgbClr val="FF0000"/>
                </a:solidFill>
                <a:latin typeface="Times New Roman" panose="02020603050405020304" pitchFamily="18" charset="0"/>
                <a:ea typeface="楷体" panose="02010609060101010101" pitchFamily="49" charset="-122"/>
              </a:rPr>
              <a:t>自助法</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bootstrap</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Efron</a:t>
            </a:r>
            <a:r>
              <a:rPr lang="en-US" altLang="zh-CN" sz="2200" b="1" dirty="0">
                <a:latin typeface="Times New Roman" panose="02020603050405020304" pitchFamily="18" charset="0"/>
                <a:ea typeface="楷体" panose="02010609060101010101" pitchFamily="49" charset="-122"/>
              </a:rPr>
              <a:t>, 1992</a:t>
            </a:r>
            <a:r>
              <a:rPr lang="zh-CN" altLang="en-US" sz="2200" b="1" dirty="0">
                <a:latin typeface="Times New Roman" panose="02020603050405020304" pitchFamily="18" charset="0"/>
                <a:ea typeface="楷体" panose="02010609060101010101" pitchFamily="49" charset="-122"/>
              </a:rPr>
              <a:t>），这是一种常用于估计统计或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模型参数与预测置信区间的重抽样技术。另一个例子是</a:t>
            </a:r>
            <a:r>
              <a:rPr lang="zh-CN" altLang="en-US" sz="2200" b="1" dirty="0">
                <a:solidFill>
                  <a:srgbClr val="FF0000"/>
                </a:solidFill>
                <a:latin typeface="Times New Roman" panose="02020603050405020304" pitchFamily="18" charset="0"/>
                <a:ea typeface="楷体" panose="02010609060101010101" pitchFamily="49" charset="-122"/>
              </a:rPr>
              <a:t>交叉验证</a:t>
            </a:r>
            <a:r>
              <a:rPr lang="zh-CN" altLang="en-US" sz="2200" b="1" dirty="0">
                <a:latin typeface="Times New Roman" panose="02020603050405020304" pitchFamily="18" charset="0"/>
                <a:ea typeface="楷体" panose="02010609060101010101" pitchFamily="49" charset="-122"/>
              </a:rPr>
              <a:t>，其中部分数据用于训练模型，另一部分用于评估误差（</a:t>
            </a:r>
            <a:r>
              <a:rPr lang="en-US" altLang="zh-CN" sz="2200" b="1" dirty="0">
                <a:latin typeface="Times New Roman" panose="02020603050405020304" pitchFamily="18" charset="0"/>
                <a:ea typeface="楷体" panose="02010609060101010101" pitchFamily="49" charset="-122"/>
              </a:rPr>
              <a:t>Stone, 1974</a:t>
            </a:r>
            <a:r>
              <a:rPr lang="zh-CN" altLang="en-US" sz="2200" b="1" dirty="0">
                <a:latin typeface="Times New Roman" panose="02020603050405020304" pitchFamily="18" charset="0"/>
                <a:ea typeface="楷体" panose="02010609060101010101" pitchFamily="49" charset="-122"/>
              </a:rPr>
              <a:t>；关于结构化生态数据的交叉验证策略见 </a:t>
            </a:r>
            <a:r>
              <a:rPr lang="en-US" altLang="zh-CN" sz="2200" b="1" dirty="0">
                <a:latin typeface="Times New Roman" panose="02020603050405020304" pitchFamily="18" charset="0"/>
                <a:ea typeface="楷体" panose="02010609060101010101" pitchFamily="49" charset="-122"/>
              </a:rPr>
              <a:t>Roberts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2017</a:t>
            </a:r>
            <a:r>
              <a:rPr lang="zh-CN" altLang="en-US" sz="2200" b="1" dirty="0">
                <a:latin typeface="Times New Roman" panose="02020603050405020304" pitchFamily="18" charset="0"/>
                <a:ea typeface="楷体" panose="02010609060101010101" pitchFamily="49" charset="-122"/>
              </a:rPr>
              <a:t>）。由于这些方法都</a:t>
            </a:r>
            <a:r>
              <a:rPr lang="zh-CN" altLang="en-US" sz="2200" b="1" dirty="0">
                <a:solidFill>
                  <a:srgbClr val="FF0000"/>
                </a:solidFill>
                <a:latin typeface="Times New Roman" panose="02020603050405020304" pitchFamily="18" charset="0"/>
                <a:ea typeface="楷体" panose="02010609060101010101" pitchFamily="49" charset="-122"/>
              </a:rPr>
              <a:t>需要反复评估模型，如果没有计算机几乎无法想象其应用</a:t>
            </a:r>
            <a:r>
              <a:rPr lang="zh-CN" altLang="en-US" sz="2200" b="1" dirty="0">
                <a:latin typeface="Times New Roman" panose="02020603050405020304" pitchFamily="18" charset="0"/>
                <a:ea typeface="楷体" panose="02010609060101010101" pitchFamily="49" charset="-122"/>
              </a:rPr>
              <a:t>；即便在当今，对于复杂模型它们仍可能带来显著的计算挑战（第 </a:t>
            </a:r>
            <a:r>
              <a:rPr lang="en-US" altLang="zh-CN" sz="2200" b="1" dirty="0">
                <a:latin typeface="Times New Roman" panose="02020603050405020304" pitchFamily="18" charset="0"/>
                <a:ea typeface="楷体" panose="02010609060101010101" pitchFamily="49" charset="-122"/>
              </a:rPr>
              <a:t>4 </a:t>
            </a:r>
            <a:r>
              <a:rPr lang="zh-CN" altLang="en-US" sz="2200" b="1" dirty="0">
                <a:latin typeface="Times New Roman" panose="02020603050405020304" pitchFamily="18" charset="0"/>
                <a:ea typeface="楷体" panose="02010609060101010101" pitchFamily="49" charset="-122"/>
              </a:rPr>
              <a:t>节将进一步讨论）。</a:t>
            </a:r>
          </a:p>
        </p:txBody>
      </p:sp>
    </p:spTree>
    <p:extLst>
      <p:ext uri="{BB962C8B-B14F-4D97-AF65-F5344CB8AC3E}">
        <p14:creationId xmlns:p14="http://schemas.microsoft.com/office/powerpoint/2010/main" val="2409550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2065867" y="2683928"/>
            <a:ext cx="8695266" cy="1710276"/>
          </a:xfrm>
          <a:prstGeom prst="rect">
            <a:avLst/>
          </a:prstGeom>
          <a:noFill/>
        </p:spPr>
        <p:txBody>
          <a:bodyPr wrap="square" rtlCol="0">
            <a:spAutoFit/>
          </a:bodyPr>
          <a:lstStyle/>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背景：大数据时代下的生态学</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精读：生态学中的机器学习</a:t>
            </a:r>
            <a:endParaRPr lang="en-US" altLang="zh-CN" sz="48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026450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2.3 </a:t>
            </a:r>
            <a:r>
              <a:rPr lang="zh-CN" altLang="en-US" sz="6000" dirty="0">
                <a:solidFill>
                  <a:schemeClr val="bg1"/>
                </a:solidFill>
                <a:latin typeface="Times New Roman" panose="02020603050405020304" pitchFamily="18" charset="0"/>
                <a:ea typeface="楷体" panose="02010609060101010101" pitchFamily="49" charset="-122"/>
              </a:rPr>
              <a:t>深度学习</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20272" y="1597965"/>
            <a:ext cx="10751455" cy="4524315"/>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计算资源与机器学习算法的协同演化在过去十年随着深度学习（</a:t>
            </a:r>
            <a:r>
              <a:rPr lang="en-US" altLang="zh-CN" sz="2400" b="1" dirty="0">
                <a:latin typeface="Times New Roman" panose="02020603050405020304" pitchFamily="18" charset="0"/>
                <a:ea typeface="楷体" panose="02010609060101010101" pitchFamily="49" charset="-122"/>
              </a:rPr>
              <a:t>DL</a:t>
            </a:r>
            <a:r>
              <a:rPr lang="zh-CN" altLang="en-US" sz="2400" b="1" dirty="0">
                <a:latin typeface="Times New Roman" panose="02020603050405020304" pitchFamily="18" charset="0"/>
                <a:ea typeface="楷体" panose="02010609060101010101" pitchFamily="49" charset="-122"/>
              </a:rPr>
              <a:t>）算法的出现达到了峰值。</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算法是神经网络（</a:t>
            </a:r>
            <a:r>
              <a:rPr lang="en-US" altLang="zh-CN" sz="2400" b="1" dirty="0">
                <a:latin typeface="Times New Roman" panose="02020603050405020304" pitchFamily="18" charset="0"/>
                <a:ea typeface="楷体" panose="02010609060101010101" pitchFamily="49" charset="-122"/>
              </a:rPr>
              <a:t>McCulloch &amp; Pitts, 1943</a:t>
            </a:r>
            <a:r>
              <a:rPr lang="zh-CN" altLang="en-US" sz="2400" b="1" dirty="0">
                <a:latin typeface="Times New Roman" panose="02020603050405020304" pitchFamily="18" charset="0"/>
                <a:ea typeface="楷体" panose="02010609060101010101" pitchFamily="49" charset="-122"/>
              </a:rPr>
              <a:t>），其与经典人工神经网络（</a:t>
            </a:r>
            <a:r>
              <a:rPr lang="en-US" altLang="zh-CN" sz="2400" b="1" dirty="0">
                <a:latin typeface="Times New Roman" panose="02020603050405020304" pitchFamily="18" charset="0"/>
                <a:ea typeface="楷体" panose="02010609060101010101" pitchFamily="49" charset="-122"/>
              </a:rPr>
              <a:t>ANNs</a:t>
            </a:r>
            <a:r>
              <a:rPr lang="zh-CN" altLang="en-US" sz="2400" b="1" dirty="0">
                <a:latin typeface="Times New Roman" panose="02020603050405020304" pitchFamily="18" charset="0"/>
                <a:ea typeface="楷体" panose="02010609060101010101" pitchFamily="49" charset="-122"/>
              </a:rPr>
              <a:t>）的主要区别在于</a:t>
            </a:r>
            <a:r>
              <a:rPr lang="zh-CN" altLang="en-US" sz="2400" b="1" dirty="0">
                <a:solidFill>
                  <a:srgbClr val="FF0000"/>
                </a:solidFill>
                <a:latin typeface="Times New Roman" panose="02020603050405020304" pitchFamily="18" charset="0"/>
                <a:ea typeface="楷体" panose="02010609060101010101" pitchFamily="49" charset="-122"/>
              </a:rPr>
              <a:t>规模</a:t>
            </a:r>
            <a:r>
              <a:rPr lang="zh-CN" altLang="en-US" sz="2400" b="1" dirty="0">
                <a:latin typeface="Times New Roman" panose="02020603050405020304" pitchFamily="18" charset="0"/>
                <a:ea typeface="楷体" panose="02010609060101010101" pitchFamily="49" charset="-122"/>
              </a:rPr>
              <a:t>。虽然今天使用的许多算法和网络架构早在</a:t>
            </a:r>
            <a:r>
              <a:rPr lang="en-US" altLang="zh-CN" sz="2400" b="1" dirty="0">
                <a:latin typeface="Times New Roman" panose="02020603050405020304" pitchFamily="18" charset="0"/>
                <a:ea typeface="楷体" panose="02010609060101010101" pitchFamily="49" charset="-122"/>
              </a:rPr>
              <a:t>80</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90</a:t>
            </a:r>
            <a:r>
              <a:rPr lang="zh-CN" altLang="en-US" sz="2400" b="1" dirty="0">
                <a:latin typeface="Times New Roman" panose="02020603050405020304" pitchFamily="18" charset="0"/>
                <a:ea typeface="楷体" panose="02010609060101010101" pitchFamily="49" charset="-122"/>
              </a:rPr>
              <a:t>年代已有描述（例如 </a:t>
            </a:r>
            <a:r>
              <a:rPr lang="en-US" altLang="zh-CN" sz="2400" b="1" dirty="0">
                <a:latin typeface="Times New Roman" panose="02020603050405020304" pitchFamily="18" charset="0"/>
                <a:ea typeface="楷体" panose="02010609060101010101" pitchFamily="49" charset="-122"/>
              </a:rPr>
              <a:t>Fukushima, 1980</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Lecun</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 1998</a:t>
            </a:r>
            <a:r>
              <a:rPr lang="zh-CN" altLang="en-US" sz="2400" b="1" dirty="0">
                <a:latin typeface="Times New Roman" panose="02020603050405020304" pitchFamily="18" charset="0"/>
                <a:ea typeface="楷体" panose="02010609060101010101" pitchFamily="49" charset="-122"/>
              </a:rPr>
              <a:t>），但</a:t>
            </a:r>
            <a:r>
              <a:rPr lang="zh-CN" altLang="en-US" sz="2400" b="1" dirty="0">
                <a:solidFill>
                  <a:srgbClr val="FF0000"/>
                </a:solidFill>
                <a:latin typeface="Times New Roman" panose="02020603050405020304" pitchFamily="18" charset="0"/>
                <a:ea typeface="楷体" panose="02010609060101010101" pitchFamily="49" charset="-122"/>
              </a:rPr>
              <a:t>当时由于计算能力不足，这些方法难以实际应用。随着</a:t>
            </a:r>
            <a:r>
              <a:rPr lang="en-US" altLang="zh-CN" sz="2400" b="1" dirty="0">
                <a:solidFill>
                  <a:srgbClr val="FF0000"/>
                </a:solidFill>
                <a:latin typeface="Times New Roman" panose="02020603050405020304" pitchFamily="18" charset="0"/>
                <a:ea typeface="楷体" panose="02010609060101010101" pitchFamily="49" charset="-122"/>
              </a:rPr>
              <a:t>90</a:t>
            </a:r>
            <a:r>
              <a:rPr lang="zh-CN" altLang="en-US" sz="2400" b="1" dirty="0">
                <a:solidFill>
                  <a:srgbClr val="FF0000"/>
                </a:solidFill>
                <a:latin typeface="Times New Roman" panose="02020603050405020304" pitchFamily="18" charset="0"/>
                <a:ea typeface="楷体" panose="02010609060101010101" pitchFamily="49" charset="-122"/>
              </a:rPr>
              <a:t>年代 </a:t>
            </a:r>
            <a:r>
              <a:rPr lang="en-US" altLang="zh-CN" sz="2400" b="1" dirty="0">
                <a:solidFill>
                  <a:srgbClr val="FF0000"/>
                </a:solidFill>
                <a:latin typeface="Times New Roman" panose="02020603050405020304" pitchFamily="18" charset="0"/>
                <a:ea typeface="楷体" panose="02010609060101010101" pitchFamily="49" charset="-122"/>
              </a:rPr>
              <a:t>GPU </a:t>
            </a:r>
            <a:r>
              <a:rPr lang="zh-CN" altLang="en-US" sz="2400" b="1" dirty="0">
                <a:solidFill>
                  <a:srgbClr val="FF0000"/>
                </a:solidFill>
                <a:latin typeface="Times New Roman" panose="02020603050405020304" pitchFamily="18" charset="0"/>
                <a:ea typeface="楷体" panose="02010609060101010101" pitchFamily="49" charset="-122"/>
              </a:rPr>
              <a:t>的出现，这一状况发生了改变</a:t>
            </a:r>
            <a:r>
              <a:rPr lang="zh-CN" altLang="en-US" sz="2400" b="1" dirty="0">
                <a:latin typeface="Times New Roman" panose="02020603050405020304" pitchFamily="18" charset="0"/>
                <a:ea typeface="楷体" panose="02010609060101010101" pitchFamily="49" charset="-122"/>
              </a:rPr>
              <a:t>（见图</a:t>
            </a:r>
            <a:r>
              <a:rPr lang="en-US" altLang="zh-CN" sz="2400" b="1" dirty="0">
                <a:latin typeface="Times New Roman" panose="02020603050405020304" pitchFamily="18" charset="0"/>
                <a:ea typeface="楷体" panose="02010609060101010101" pitchFamily="49" charset="-122"/>
              </a:rPr>
              <a:t>1</a:t>
            </a:r>
            <a:r>
              <a:rPr lang="zh-CN" altLang="en-US" sz="2400" b="1" dirty="0">
                <a:latin typeface="Times New Roman" panose="02020603050405020304" pitchFamily="18" charset="0"/>
                <a:ea typeface="楷体" panose="02010609060101010101" pitchFamily="49" charset="-122"/>
              </a:rPr>
              <a:t>）。尽管 </a:t>
            </a:r>
            <a:r>
              <a:rPr lang="en-US" altLang="zh-CN" sz="2400" b="1" dirty="0">
                <a:latin typeface="Times New Roman" panose="02020603050405020304" pitchFamily="18" charset="0"/>
                <a:ea typeface="楷体" panose="02010609060101010101" pitchFamily="49" charset="-122"/>
              </a:rPr>
              <a:t>GPU </a:t>
            </a:r>
            <a:r>
              <a:rPr lang="zh-CN" altLang="en-US" sz="2400" b="1" dirty="0">
                <a:latin typeface="Times New Roman" panose="02020603050405020304" pitchFamily="18" charset="0"/>
                <a:ea typeface="楷体" panose="02010609060101010101" pitchFamily="49" charset="-122"/>
              </a:rPr>
              <a:t>最初为电脑游戏或其他图形渲染任务而开发，但很快人们意识到在某些数值与线性代数运算上，它们往往比 </a:t>
            </a:r>
            <a:r>
              <a:rPr lang="en-US" altLang="zh-CN" sz="2400" b="1" dirty="0">
                <a:latin typeface="Times New Roman" panose="02020603050405020304" pitchFamily="18" charset="0"/>
                <a:ea typeface="楷体" panose="02010609060101010101" pitchFamily="49" charset="-122"/>
              </a:rPr>
              <a:t>CPU </a:t>
            </a:r>
            <a:r>
              <a:rPr lang="zh-CN" altLang="en-US" sz="2400" b="1" dirty="0">
                <a:latin typeface="Times New Roman" panose="02020603050405020304" pitchFamily="18" charset="0"/>
                <a:ea typeface="楷体" panose="02010609060101010101" pitchFamily="49" charset="-122"/>
              </a:rPr>
              <a:t>更高效。</a:t>
            </a:r>
            <a:r>
              <a:rPr lang="en-US" altLang="zh-CN" sz="2400" b="1" dirty="0" err="1">
                <a:latin typeface="Times New Roman" panose="02020603050405020304" pitchFamily="18" charset="0"/>
                <a:ea typeface="楷体" panose="02010609060101010101" pitchFamily="49" charset="-122"/>
              </a:rPr>
              <a:t>Krizhevsky</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a:t>
            </a:r>
            <a:r>
              <a:rPr lang="en-US" altLang="zh-CN" sz="2400" b="1" dirty="0">
                <a:latin typeface="Times New Roman" panose="02020603050405020304" pitchFamily="18" charset="0"/>
                <a:ea typeface="楷体" panose="02010609060101010101" pitchFamily="49" charset="-122"/>
              </a:rPr>
              <a:t>2017</a:t>
            </a:r>
            <a:r>
              <a:rPr lang="zh-CN" altLang="en-US" sz="2400" b="1" dirty="0">
                <a:latin typeface="Times New Roman" panose="02020603050405020304" pitchFamily="18" charset="0"/>
                <a:ea typeface="楷体" panose="02010609060101010101" pitchFamily="49" charset="-122"/>
              </a:rPr>
              <a:t>）开启了深度学习的新纪元，他们展示了其竞赛获胜的神经网络在 </a:t>
            </a:r>
            <a:r>
              <a:rPr lang="en-US" altLang="zh-CN" sz="2400" b="1" dirty="0">
                <a:latin typeface="Times New Roman" panose="02020603050405020304" pitchFamily="18" charset="0"/>
                <a:ea typeface="楷体" panose="02010609060101010101" pitchFamily="49" charset="-122"/>
              </a:rPr>
              <a:t>GPU </a:t>
            </a:r>
            <a:r>
              <a:rPr lang="zh-CN" altLang="en-US" sz="2400" b="1" dirty="0">
                <a:latin typeface="Times New Roman" panose="02020603050405020304" pitchFamily="18" charset="0"/>
                <a:ea typeface="楷体" panose="02010609060101010101" pitchFamily="49" charset="-122"/>
              </a:rPr>
              <a:t>上能够在数小时内完成训练，而在 </a:t>
            </a:r>
            <a:r>
              <a:rPr lang="en-US" altLang="zh-CN" sz="2400" b="1" dirty="0">
                <a:latin typeface="Times New Roman" panose="02020603050405020304" pitchFamily="18" charset="0"/>
                <a:ea typeface="楷体" panose="02010609060101010101" pitchFamily="49" charset="-122"/>
              </a:rPr>
              <a:t>CPU </a:t>
            </a:r>
            <a:r>
              <a:rPr lang="zh-CN" altLang="en-US" sz="2400" b="1" dirty="0">
                <a:latin typeface="Times New Roman" panose="02020603050405020304" pitchFamily="18" charset="0"/>
                <a:ea typeface="楷体" panose="02010609060101010101" pitchFamily="49" charset="-122"/>
              </a:rPr>
              <a:t>上则需要数天或数周。如今，训练于 </a:t>
            </a:r>
            <a:r>
              <a:rPr lang="en-US" altLang="zh-CN" sz="2400" b="1" dirty="0">
                <a:latin typeface="Times New Roman" panose="02020603050405020304" pitchFamily="18" charset="0"/>
                <a:ea typeface="楷体" panose="02010609060101010101" pitchFamily="49" charset="-122"/>
              </a:rPr>
              <a:t>GPU</a:t>
            </a:r>
            <a:r>
              <a:rPr lang="zh-CN" altLang="en-US" sz="2400" b="1" dirty="0">
                <a:latin typeface="Times New Roman" panose="02020603050405020304" pitchFamily="18" charset="0"/>
                <a:ea typeface="楷体" panose="02010609060101010101" pitchFamily="49" charset="-122"/>
              </a:rPr>
              <a:t>、参数规模达数亿的巨大深度学习模型在许多复杂机器学习任务的竞争中占据主导地位，其行为常常与简单的机器学习算法明显不同（见第</a:t>
            </a:r>
            <a:r>
              <a:rPr lang="en-US" altLang="zh-CN" sz="2400" b="1" dirty="0">
                <a:latin typeface="Times New Roman" panose="02020603050405020304" pitchFamily="18" charset="0"/>
                <a:ea typeface="楷体" panose="02010609060101010101" pitchFamily="49" charset="-122"/>
              </a:rPr>
              <a:t>4</a:t>
            </a:r>
            <a:r>
              <a:rPr lang="zh-CN" altLang="en-US" sz="2400" b="1" dirty="0">
                <a:latin typeface="Times New Roman" panose="02020603050405020304" pitchFamily="18" charset="0"/>
                <a:ea typeface="楷体" panose="02010609060101010101" pitchFamily="49" charset="-122"/>
              </a:rPr>
              <a:t>节）。</a:t>
            </a:r>
          </a:p>
        </p:txBody>
      </p:sp>
    </p:spTree>
    <p:extLst>
      <p:ext uri="{BB962C8B-B14F-4D97-AF65-F5344CB8AC3E}">
        <p14:creationId xmlns:p14="http://schemas.microsoft.com/office/powerpoint/2010/main" val="3284792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1-ML</a:t>
            </a:r>
            <a:r>
              <a:rPr lang="zh-CN" altLang="en-US" sz="6000" dirty="0">
                <a:solidFill>
                  <a:schemeClr val="bg1"/>
                </a:solidFill>
                <a:latin typeface="Times New Roman" panose="02020603050405020304" pitchFamily="18" charset="0"/>
                <a:ea typeface="楷体" panose="02010609060101010101" pitchFamily="49" charset="-122"/>
              </a:rPr>
              <a:t>基础</a:t>
            </a:r>
          </a:p>
        </p:txBody>
      </p:sp>
      <p:sp>
        <p:nvSpPr>
          <p:cNvPr id="7" name="文本框 6">
            <a:extLst>
              <a:ext uri="{FF2B5EF4-FFF2-40B4-BE49-F238E27FC236}">
                <a16:creationId xmlns:a16="http://schemas.microsoft.com/office/drawing/2014/main" id="{6A5E5113-512A-42F6-8F6F-E98200159164}"/>
              </a:ext>
            </a:extLst>
          </p:cNvPr>
          <p:cNvSpPr txBox="1"/>
          <p:nvPr/>
        </p:nvSpPr>
        <p:spPr>
          <a:xfrm>
            <a:off x="365279" y="1123832"/>
            <a:ext cx="10988522" cy="5632311"/>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机器学习的一般目标</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dirty="0">
                <a:latin typeface="Times New Roman" panose="02020603050405020304" pitchFamily="18" charset="0"/>
                <a:ea typeface="楷体" panose="02010609060101010101" pitchFamily="49" charset="-122"/>
              </a:rPr>
              <a:t>机器学习的目标是构建一个良好的预测模型。这里所谓“</a:t>
            </a:r>
            <a:r>
              <a:rPr lang="zh-CN" altLang="en-US" sz="2200" dirty="0">
                <a:solidFill>
                  <a:srgbClr val="FF0000"/>
                </a:solidFill>
                <a:latin typeface="Times New Roman" panose="02020603050405020304" pitchFamily="18" charset="0"/>
                <a:ea typeface="楷体" panose="02010609060101010101" pitchFamily="49" charset="-122"/>
              </a:rPr>
              <a:t>良好</a:t>
            </a:r>
            <a:r>
              <a:rPr lang="zh-CN" altLang="en-US" sz="2200" dirty="0">
                <a:latin typeface="Times New Roman" panose="02020603050405020304" pitchFamily="18" charset="0"/>
                <a:ea typeface="楷体" panose="02010609060101010101" pitchFamily="49" charset="-122"/>
              </a:rPr>
              <a:t>”，指模型</a:t>
            </a:r>
            <a:r>
              <a:rPr lang="zh-CN" altLang="en-US" sz="2200" dirty="0">
                <a:solidFill>
                  <a:srgbClr val="FF0000"/>
                </a:solidFill>
                <a:latin typeface="Times New Roman" panose="02020603050405020304" pitchFamily="18" charset="0"/>
                <a:ea typeface="楷体" panose="02010609060101010101" pitchFamily="49" charset="-122"/>
              </a:rPr>
              <a:t>在新数据上的预测性能应当良好</a:t>
            </a:r>
            <a:r>
              <a:rPr lang="zh-CN" altLang="en-US" sz="2200" dirty="0">
                <a:latin typeface="Times New Roman" panose="02020603050405020304" pitchFamily="18" charset="0"/>
                <a:ea typeface="楷体" panose="02010609060101010101" pitchFamily="49" charset="-122"/>
              </a:rPr>
              <a:t>。</a:t>
            </a:r>
            <a:r>
              <a:rPr lang="zh-CN" altLang="en-US" sz="2200" dirty="0">
                <a:solidFill>
                  <a:srgbClr val="FF0000"/>
                </a:solidFill>
                <a:latin typeface="Times New Roman" panose="02020603050405020304" pitchFamily="18" charset="0"/>
                <a:ea typeface="楷体" panose="02010609060101010101" pitchFamily="49" charset="-122"/>
              </a:rPr>
              <a:t>有时机器学习模型在其训练数据上几乎不出错，但在新数据上却表现糟糕（称为过拟合）</a:t>
            </a:r>
            <a:r>
              <a:rPr lang="zh-CN" altLang="en-US" sz="2200" dirty="0">
                <a:latin typeface="Times New Roman" panose="02020603050405020304" pitchFamily="18" charset="0"/>
                <a:ea typeface="楷体" panose="02010609060101010101" pitchFamily="49" charset="-122"/>
              </a:rPr>
              <a:t>。更复杂、更灵活的模型具有更高的过拟合风险。复杂度与灵活性之间的权衡可由偏差</a:t>
            </a:r>
            <a:r>
              <a:rPr lang="en-US" altLang="zh-CN" sz="2200" dirty="0">
                <a:latin typeface="Times New Roman" panose="02020603050405020304" pitchFamily="18" charset="0"/>
                <a:ea typeface="楷体" panose="02010609060101010101" pitchFamily="49" charset="-122"/>
              </a:rPr>
              <a:t>—</a:t>
            </a:r>
            <a:r>
              <a:rPr lang="zh-CN" altLang="en-US" sz="2200" dirty="0">
                <a:latin typeface="Times New Roman" panose="02020603050405020304" pitchFamily="18" charset="0"/>
                <a:ea typeface="楷体" panose="02010609060101010101" pitchFamily="49" charset="-122"/>
              </a:rPr>
              <a:t>方差权衡来描述（见框 </a:t>
            </a:r>
            <a:r>
              <a:rPr lang="en-US" altLang="zh-CN" sz="2200" dirty="0">
                <a:latin typeface="Times New Roman" panose="02020603050405020304" pitchFamily="18" charset="0"/>
                <a:ea typeface="楷体" panose="02010609060101010101" pitchFamily="49" charset="-122"/>
              </a:rPr>
              <a:t>3</a:t>
            </a:r>
            <a:r>
              <a:rPr lang="zh-CN" altLang="en-US" sz="2200" dirty="0">
                <a:latin typeface="Times New Roman" panose="02020603050405020304" pitchFamily="18" charset="0"/>
                <a:ea typeface="楷体" panose="02010609060101010101" pitchFamily="49" charset="-122"/>
              </a:rPr>
              <a:t>）。因此，机器学习算法的一般理想是：采用某种算法结构，然后通过训练对其参数进行调整，同时</a:t>
            </a:r>
            <a:r>
              <a:rPr lang="zh-CN" altLang="en-US" sz="2200" dirty="0">
                <a:solidFill>
                  <a:srgbClr val="FF0000"/>
                </a:solidFill>
                <a:latin typeface="Times New Roman" panose="02020603050405020304" pitchFamily="18" charset="0"/>
                <a:ea typeface="楷体" panose="02010609060101010101" pitchFamily="49" charset="-122"/>
              </a:rPr>
              <a:t>通过优化偏差</a:t>
            </a:r>
            <a:r>
              <a:rPr lang="en-US" altLang="zh-CN" sz="2200" dirty="0">
                <a:solidFill>
                  <a:srgbClr val="FF0000"/>
                </a:solidFill>
                <a:latin typeface="Times New Roman" panose="02020603050405020304" pitchFamily="18" charset="0"/>
                <a:ea typeface="楷体" panose="02010609060101010101" pitchFamily="49" charset="-122"/>
              </a:rPr>
              <a:t>—</a:t>
            </a:r>
            <a:r>
              <a:rPr lang="zh-CN" altLang="en-US" sz="2200" dirty="0">
                <a:solidFill>
                  <a:srgbClr val="FF0000"/>
                </a:solidFill>
                <a:latin typeface="Times New Roman" panose="02020603050405020304" pitchFamily="18" charset="0"/>
                <a:ea typeface="楷体" panose="02010609060101010101" pitchFamily="49" charset="-122"/>
              </a:rPr>
              <a:t>方差权衡来自适应地控制模型复杂度，使拟合后的模型能对新数据具有良好的泛化能力</a:t>
            </a:r>
            <a:r>
              <a:rPr lang="zh-CN" altLang="en-US" sz="2200" dirty="0">
                <a:latin typeface="Times New Roman" panose="02020603050405020304" pitchFamily="18" charset="0"/>
                <a:ea typeface="楷体" panose="02010609060101010101" pitchFamily="49" charset="-122"/>
              </a:rPr>
              <a:t>。</a:t>
            </a:r>
            <a:endParaRPr lang="en-US" altLang="zh-CN" sz="2200"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任务与学习情形</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dirty="0">
                <a:latin typeface="Times New Roman" panose="02020603050405020304" pitchFamily="18" charset="0"/>
                <a:ea typeface="楷体" panose="02010609060101010101" pitchFamily="49" charset="-122"/>
              </a:rPr>
              <a:t>在机器学习中，不同的使用场景称为任务。在监督学习中，算法会被提供若干“正确”完成任务的示例，模型通过训练以</a:t>
            </a:r>
            <a:r>
              <a:rPr lang="zh-CN" altLang="en-US" sz="2200" dirty="0">
                <a:solidFill>
                  <a:srgbClr val="FF0000"/>
                </a:solidFill>
                <a:latin typeface="Times New Roman" panose="02020603050405020304" pitchFamily="18" charset="0"/>
                <a:ea typeface="楷体" panose="02010609060101010101" pitchFamily="49" charset="-122"/>
              </a:rPr>
              <a:t>最小化其自身行为与“正确”行为之间的差异</a:t>
            </a:r>
            <a:r>
              <a:rPr lang="zh-CN" altLang="en-US" sz="2200" dirty="0">
                <a:latin typeface="Times New Roman" panose="02020603050405020304" pitchFamily="18" charset="0"/>
                <a:ea typeface="楷体" panose="02010609060101010101" pitchFamily="49" charset="-122"/>
              </a:rPr>
              <a:t>。常见的</a:t>
            </a:r>
            <a:r>
              <a:rPr lang="zh-CN" altLang="en-US" sz="2200" dirty="0">
                <a:solidFill>
                  <a:srgbClr val="FF0000"/>
                </a:solidFill>
                <a:latin typeface="Times New Roman" panose="02020603050405020304" pitchFamily="18" charset="0"/>
                <a:ea typeface="楷体" panose="02010609060101010101" pitchFamily="49" charset="-122"/>
              </a:rPr>
              <a:t>监督任务包括分类（例如图像的标注）和回归（预测数值变量）</a:t>
            </a:r>
            <a:r>
              <a:rPr lang="zh-CN" altLang="en-US" sz="2200" dirty="0">
                <a:latin typeface="Times New Roman" panose="02020603050405020304" pitchFamily="18" charset="0"/>
                <a:ea typeface="楷体" panose="02010609060101010101" pitchFamily="49" charset="-122"/>
              </a:rPr>
              <a:t>。与之相对，</a:t>
            </a:r>
            <a:r>
              <a:rPr lang="zh-CN" altLang="en-US" sz="2200" dirty="0">
                <a:solidFill>
                  <a:srgbClr val="FF0000"/>
                </a:solidFill>
                <a:latin typeface="Times New Roman" panose="02020603050405020304" pitchFamily="18" charset="0"/>
                <a:ea typeface="楷体" panose="02010609060101010101" pitchFamily="49" charset="-122"/>
              </a:rPr>
              <a:t>无监督学习指的是未提供示例的任务</a:t>
            </a:r>
            <a:r>
              <a:rPr lang="zh-CN" altLang="en-US" sz="2200" dirty="0">
                <a:latin typeface="Times New Roman" panose="02020603050405020304" pitchFamily="18" charset="0"/>
                <a:ea typeface="楷体" panose="02010609060101010101" pitchFamily="49" charset="-122"/>
              </a:rPr>
              <a:t>，算法优化某个通用的损失函数（例如基因组物种划定，见 </a:t>
            </a:r>
            <a:r>
              <a:rPr lang="en-US" altLang="zh-CN" sz="2200" dirty="0" err="1">
                <a:latin typeface="Times New Roman" panose="02020603050405020304" pitchFamily="18" charset="0"/>
                <a:ea typeface="楷体" panose="02010609060101010101" pitchFamily="49" charset="-122"/>
              </a:rPr>
              <a:t>Derkarabetian</a:t>
            </a:r>
            <a:r>
              <a:rPr lang="en-US" altLang="zh-CN" sz="2200" dirty="0">
                <a:latin typeface="Times New Roman" panose="02020603050405020304" pitchFamily="18" charset="0"/>
                <a:ea typeface="楷体" panose="02010609060101010101" pitchFamily="49" charset="-122"/>
              </a:rPr>
              <a:t> </a:t>
            </a:r>
            <a:r>
              <a:rPr lang="zh-CN" altLang="en-US" sz="2200" dirty="0">
                <a:latin typeface="Times New Roman" panose="02020603050405020304" pitchFamily="18" charset="0"/>
                <a:ea typeface="楷体" panose="02010609060101010101" pitchFamily="49" charset="-122"/>
              </a:rPr>
              <a:t>等，</a:t>
            </a:r>
            <a:r>
              <a:rPr lang="en-US" altLang="zh-CN" sz="2200" dirty="0">
                <a:latin typeface="Times New Roman" panose="02020603050405020304" pitchFamily="18" charset="0"/>
                <a:ea typeface="楷体" panose="02010609060101010101" pitchFamily="49" charset="-122"/>
              </a:rPr>
              <a:t>2019</a:t>
            </a:r>
            <a:r>
              <a:rPr lang="zh-CN" altLang="en-US" sz="2200" dirty="0">
                <a:latin typeface="Times New Roman" panose="02020603050405020304" pitchFamily="18" charset="0"/>
                <a:ea typeface="楷体" panose="02010609060101010101" pitchFamily="49" charset="-122"/>
              </a:rPr>
              <a:t>）。最后，</a:t>
            </a:r>
            <a:r>
              <a:rPr lang="zh-CN" altLang="en-US" sz="2200" dirty="0">
                <a:solidFill>
                  <a:srgbClr val="FF0000"/>
                </a:solidFill>
                <a:latin typeface="Times New Roman" panose="02020603050405020304" pitchFamily="18" charset="0"/>
                <a:ea typeface="楷体" panose="02010609060101010101" pitchFamily="49" charset="-122"/>
              </a:rPr>
              <a:t>强化学习则通过与（虚拟）环境的交互对算法进行训练</a:t>
            </a:r>
            <a:r>
              <a:rPr lang="zh-CN" altLang="en-US" sz="2200" dirty="0">
                <a:latin typeface="Times New Roman" panose="02020603050405020304" pitchFamily="18" charset="0"/>
                <a:ea typeface="楷体" panose="02010609060101010101" pitchFamily="49" charset="-122"/>
              </a:rPr>
              <a:t>。强化学习用于那些学习依赖于执行动作及其产生后果的任务，例如玩策略类电脑游戏（如 </a:t>
            </a:r>
            <a:r>
              <a:rPr lang="en-US" altLang="zh-CN" sz="2200" dirty="0">
                <a:latin typeface="Times New Roman" panose="02020603050405020304" pitchFamily="18" charset="0"/>
                <a:ea typeface="楷体" panose="02010609060101010101" pitchFamily="49" charset="-122"/>
              </a:rPr>
              <a:t>DOTA</a:t>
            </a:r>
            <a:r>
              <a:rPr lang="zh-CN" altLang="en-US" sz="2200" dirty="0">
                <a:latin typeface="Times New Roman" panose="02020603050405020304" pitchFamily="18" charset="0"/>
                <a:ea typeface="楷体" panose="02010609060101010101" pitchFamily="49" charset="-122"/>
              </a:rPr>
              <a:t>（</a:t>
            </a:r>
            <a:r>
              <a:rPr lang="en-US" altLang="zh-CN" sz="2200" dirty="0">
                <a:latin typeface="Times New Roman" panose="02020603050405020304" pitchFamily="18" charset="0"/>
                <a:ea typeface="楷体" panose="02010609060101010101" pitchFamily="49" charset="-122"/>
              </a:rPr>
              <a:t>Berner </a:t>
            </a:r>
            <a:r>
              <a:rPr lang="zh-CN" altLang="en-US" sz="2200" dirty="0">
                <a:latin typeface="Times New Roman" panose="02020603050405020304" pitchFamily="18" charset="0"/>
                <a:ea typeface="楷体" panose="02010609060101010101" pitchFamily="49" charset="-122"/>
              </a:rPr>
              <a:t>等，</a:t>
            </a:r>
            <a:r>
              <a:rPr lang="en-US" altLang="zh-CN" sz="2200" dirty="0">
                <a:latin typeface="Times New Roman" panose="02020603050405020304" pitchFamily="18" charset="0"/>
                <a:ea typeface="楷体" panose="02010609060101010101" pitchFamily="49" charset="-122"/>
              </a:rPr>
              <a:t>2019</a:t>
            </a:r>
            <a:r>
              <a:rPr lang="zh-CN" altLang="en-US" sz="2200" dirty="0">
                <a:latin typeface="Times New Roman" panose="02020603050405020304" pitchFamily="18" charset="0"/>
                <a:ea typeface="楷体" panose="02010609060101010101" pitchFamily="49" charset="-122"/>
              </a:rPr>
              <a:t>）或星际争霸（</a:t>
            </a:r>
            <a:r>
              <a:rPr lang="en-US" altLang="zh-CN" sz="2200" dirty="0" err="1">
                <a:latin typeface="Times New Roman" panose="02020603050405020304" pitchFamily="18" charset="0"/>
                <a:ea typeface="楷体" panose="02010609060101010101" pitchFamily="49" charset="-122"/>
              </a:rPr>
              <a:t>Vinyals</a:t>
            </a:r>
            <a:r>
              <a:rPr lang="en-US" altLang="zh-CN" sz="2200" dirty="0">
                <a:latin typeface="Times New Roman" panose="02020603050405020304" pitchFamily="18" charset="0"/>
                <a:ea typeface="楷体" panose="02010609060101010101" pitchFamily="49" charset="-122"/>
              </a:rPr>
              <a:t> </a:t>
            </a:r>
            <a:r>
              <a:rPr lang="zh-CN" altLang="en-US" sz="2200" dirty="0">
                <a:latin typeface="Times New Roman" panose="02020603050405020304" pitchFamily="18" charset="0"/>
                <a:ea typeface="楷体" panose="02010609060101010101" pitchFamily="49" charset="-122"/>
              </a:rPr>
              <a:t>等，</a:t>
            </a:r>
            <a:r>
              <a:rPr lang="en-US" altLang="zh-CN" sz="2200" dirty="0">
                <a:latin typeface="Times New Roman" panose="02020603050405020304" pitchFamily="18" charset="0"/>
                <a:ea typeface="楷体" panose="02010609060101010101" pitchFamily="49" charset="-122"/>
              </a:rPr>
              <a:t>2019</a:t>
            </a:r>
            <a:r>
              <a:rPr lang="zh-CN" altLang="en-US" sz="2200"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355487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1-ML</a:t>
            </a:r>
            <a:r>
              <a:rPr lang="zh-CN" altLang="en-US" sz="6000" dirty="0">
                <a:solidFill>
                  <a:schemeClr val="bg1"/>
                </a:solidFill>
                <a:latin typeface="Times New Roman" panose="02020603050405020304" pitchFamily="18" charset="0"/>
                <a:ea typeface="楷体" panose="02010609060101010101" pitchFamily="49" charset="-122"/>
              </a:rPr>
              <a:t>基础</a:t>
            </a:r>
          </a:p>
        </p:txBody>
      </p:sp>
      <p:pic>
        <p:nvPicPr>
          <p:cNvPr id="4" name="图片 3">
            <a:extLst>
              <a:ext uri="{FF2B5EF4-FFF2-40B4-BE49-F238E27FC236}">
                <a16:creationId xmlns:a16="http://schemas.microsoft.com/office/drawing/2014/main" id="{A009B4C4-8441-4587-89B3-6E70E3F152DF}"/>
              </a:ext>
            </a:extLst>
          </p:cNvPr>
          <p:cNvPicPr>
            <a:picLocks noChangeAspect="1"/>
          </p:cNvPicPr>
          <p:nvPr/>
        </p:nvPicPr>
        <p:blipFill>
          <a:blip r:embed="rId2"/>
          <a:stretch>
            <a:fillRect/>
          </a:stretch>
        </p:blipFill>
        <p:spPr>
          <a:xfrm>
            <a:off x="380933" y="1806267"/>
            <a:ext cx="11629087" cy="4560667"/>
          </a:xfrm>
          <a:prstGeom prst="rect">
            <a:avLst/>
          </a:prstGeom>
        </p:spPr>
      </p:pic>
    </p:spTree>
    <p:extLst>
      <p:ext uri="{BB962C8B-B14F-4D97-AF65-F5344CB8AC3E}">
        <p14:creationId xmlns:p14="http://schemas.microsoft.com/office/powerpoint/2010/main" val="2042582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1-ML</a:t>
            </a:r>
            <a:r>
              <a:rPr lang="zh-CN" altLang="en-US" sz="6000" dirty="0">
                <a:solidFill>
                  <a:schemeClr val="bg1"/>
                </a:solidFill>
                <a:latin typeface="Times New Roman" panose="02020603050405020304" pitchFamily="18" charset="0"/>
                <a:ea typeface="楷体" panose="02010609060101010101" pitchFamily="49" charset="-122"/>
              </a:rPr>
              <a:t>基础</a:t>
            </a:r>
          </a:p>
        </p:txBody>
      </p:sp>
      <p:sp>
        <p:nvSpPr>
          <p:cNvPr id="7" name="文本框 6">
            <a:extLst>
              <a:ext uri="{FF2B5EF4-FFF2-40B4-BE49-F238E27FC236}">
                <a16:creationId xmlns:a16="http://schemas.microsoft.com/office/drawing/2014/main" id="{6A5E5113-512A-42F6-8F6F-E98200159164}"/>
              </a:ext>
            </a:extLst>
          </p:cNvPr>
          <p:cNvSpPr txBox="1"/>
          <p:nvPr/>
        </p:nvSpPr>
        <p:spPr>
          <a:xfrm>
            <a:off x="416079" y="1420165"/>
            <a:ext cx="10988522" cy="4770537"/>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模型类别与架构</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dirty="0">
                <a:latin typeface="Times New Roman" panose="02020603050405020304" pitchFamily="18" charset="0"/>
                <a:ea typeface="楷体" panose="02010609060101010101" pitchFamily="49" charset="-122"/>
              </a:rPr>
              <a:t>原则上，任何能为给定任务做出预测的算法都可用于机器学习。实际上，在监督学习中，最常用的模型类别和架构大致可分为模仿大脑功能的</a:t>
            </a:r>
            <a:r>
              <a:rPr lang="zh-CN" altLang="en-US" sz="2200" dirty="0">
                <a:solidFill>
                  <a:srgbClr val="FF0000"/>
                </a:solidFill>
                <a:latin typeface="Times New Roman" panose="02020603050405020304" pitchFamily="18" charset="0"/>
                <a:ea typeface="楷体" panose="02010609060101010101" pitchFamily="49" charset="-122"/>
              </a:rPr>
              <a:t>神经网络、回归与分类树</a:t>
            </a:r>
            <a:r>
              <a:rPr lang="zh-CN" altLang="en-US" sz="2200" dirty="0">
                <a:latin typeface="Times New Roman" panose="02020603050405020304" pitchFamily="18" charset="0"/>
                <a:ea typeface="楷体" panose="02010609060101010101" pitchFamily="49" charset="-122"/>
              </a:rPr>
              <a:t>，以及基于距离的方法（详见第 </a:t>
            </a:r>
            <a:r>
              <a:rPr lang="en-US" altLang="zh-CN" sz="2200" dirty="0">
                <a:latin typeface="Times New Roman" panose="02020603050405020304" pitchFamily="18" charset="0"/>
                <a:ea typeface="楷体" panose="02010609060101010101" pitchFamily="49" charset="-122"/>
              </a:rPr>
              <a:t>3 </a:t>
            </a:r>
            <a:r>
              <a:rPr lang="zh-CN" altLang="en-US" sz="2200" dirty="0">
                <a:latin typeface="Times New Roman" panose="02020603050405020304" pitchFamily="18" charset="0"/>
                <a:ea typeface="楷体" panose="02010609060101010101" pitchFamily="49" charset="-122"/>
              </a:rPr>
              <a:t>节）。在无监督学习中，模型类别大致可分为凝聚型层次方法以及需要预先指定簇数的方法（例如 </a:t>
            </a:r>
            <a:r>
              <a:rPr lang="en-US" altLang="zh-CN" sz="2200" dirty="0">
                <a:latin typeface="Times New Roman" panose="02020603050405020304" pitchFamily="18" charset="0"/>
                <a:ea typeface="楷体" panose="02010609060101010101" pitchFamily="49" charset="-122"/>
              </a:rPr>
              <a:t>k-means</a:t>
            </a:r>
            <a:r>
              <a:rPr lang="zh-CN" altLang="en-US" sz="2200" dirty="0">
                <a:latin typeface="Times New Roman" panose="02020603050405020304" pitchFamily="18" charset="0"/>
                <a:ea typeface="楷体" panose="02010609060101010101" pitchFamily="49" charset="-122"/>
              </a:rPr>
              <a:t>；见框 </a:t>
            </a:r>
            <a:r>
              <a:rPr lang="en-US" altLang="zh-CN" sz="2200" dirty="0">
                <a:latin typeface="Times New Roman" panose="02020603050405020304" pitchFamily="18" charset="0"/>
                <a:ea typeface="楷体" panose="02010609060101010101" pitchFamily="49" charset="-122"/>
              </a:rPr>
              <a:t>2</a:t>
            </a:r>
            <a:r>
              <a:rPr lang="zh-CN" altLang="en-US" sz="2200" dirty="0">
                <a:latin typeface="Times New Roman" panose="02020603050405020304" pitchFamily="18" charset="0"/>
                <a:ea typeface="楷体" panose="02010609060101010101" pitchFamily="49" charset="-122"/>
              </a:rPr>
              <a:t>）。</a:t>
            </a:r>
            <a:endParaRPr lang="en-US" altLang="zh-CN" sz="2200" dirty="0">
              <a:latin typeface="Times New Roman" panose="02020603050405020304" pitchFamily="18" charset="0"/>
              <a:ea typeface="楷体" panose="02010609060101010101" pitchFamily="49" charset="-122"/>
            </a:endParaRPr>
          </a:p>
          <a:p>
            <a:pPr algn="just">
              <a:spcAft>
                <a:spcPts val="1200"/>
              </a:spcAft>
            </a:pPr>
            <a:endParaRPr lang="en-US" altLang="zh-CN" sz="2200"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模型训练</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dirty="0">
                <a:latin typeface="Times New Roman" panose="02020603050405020304" pitchFamily="18" charset="0"/>
                <a:ea typeface="楷体" panose="02010609060101010101" pitchFamily="49" charset="-122"/>
              </a:rPr>
              <a:t>在监督学习与强化学习中，训练模型通常包括两步。</a:t>
            </a:r>
            <a:r>
              <a:rPr lang="zh-CN" altLang="en-US" sz="2200" dirty="0">
                <a:solidFill>
                  <a:srgbClr val="FF0000"/>
                </a:solidFill>
                <a:latin typeface="Times New Roman" panose="02020603050405020304" pitchFamily="18" charset="0"/>
                <a:ea typeface="楷体" panose="02010609060101010101" pitchFamily="49" charset="-122"/>
              </a:rPr>
              <a:t>第一步是定义损失函数</a:t>
            </a:r>
            <a:r>
              <a:rPr lang="zh-CN" altLang="en-US" sz="2200" dirty="0">
                <a:latin typeface="Times New Roman" panose="02020603050405020304" pitchFamily="18" charset="0"/>
                <a:ea typeface="楷体" panose="02010609060101010101" pitchFamily="49" charset="-122"/>
              </a:rPr>
              <a:t>，用以衡量算法在解决特定任务时当前的得分（性能）。回归与分类任务使用的损失函数各不相同（例如均方误差与类别交叉熵分别是回归与分类任务中常见的损失函数）。</a:t>
            </a:r>
            <a:r>
              <a:rPr lang="zh-CN" altLang="en-US" sz="2200" dirty="0">
                <a:solidFill>
                  <a:srgbClr val="FF0000"/>
                </a:solidFill>
                <a:latin typeface="Times New Roman" panose="02020603050405020304" pitchFamily="18" charset="0"/>
                <a:ea typeface="楷体" panose="02010609060101010101" pitchFamily="49" charset="-122"/>
              </a:rPr>
              <a:t>第二个组成部分是优化器</a:t>
            </a:r>
            <a:r>
              <a:rPr lang="zh-CN" altLang="en-US" sz="2200" dirty="0">
                <a:latin typeface="Times New Roman" panose="02020603050405020304" pitchFamily="18" charset="0"/>
                <a:ea typeface="楷体" panose="02010609060101010101" pitchFamily="49" charset="-122"/>
              </a:rPr>
              <a:t>，它通过更新算法参数以期提升性能。在无监督学习中，一种常见方法是使用观测之间的相似性来决定是否将观测归为同一组。</a:t>
            </a:r>
          </a:p>
        </p:txBody>
      </p:sp>
    </p:spTree>
    <p:extLst>
      <p:ext uri="{BB962C8B-B14F-4D97-AF65-F5344CB8AC3E}">
        <p14:creationId xmlns:p14="http://schemas.microsoft.com/office/powerpoint/2010/main" val="1445419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2-</a:t>
            </a:r>
            <a:r>
              <a:rPr lang="zh-CN" altLang="en-US" sz="6000" dirty="0">
                <a:solidFill>
                  <a:schemeClr val="bg1"/>
                </a:solidFill>
                <a:latin typeface="Times New Roman" panose="02020603050405020304" pitchFamily="18" charset="0"/>
                <a:ea typeface="楷体" panose="02010609060101010101" pitchFamily="49" charset="-122"/>
              </a:rPr>
              <a:t>无监督学习</a:t>
            </a:r>
          </a:p>
        </p:txBody>
      </p:sp>
      <p:sp>
        <p:nvSpPr>
          <p:cNvPr id="7" name="文本框 6">
            <a:extLst>
              <a:ext uri="{FF2B5EF4-FFF2-40B4-BE49-F238E27FC236}">
                <a16:creationId xmlns:a16="http://schemas.microsoft.com/office/drawing/2014/main" id="{6A5E5113-512A-42F6-8F6F-E98200159164}"/>
              </a:ext>
            </a:extLst>
          </p:cNvPr>
          <p:cNvSpPr txBox="1"/>
          <p:nvPr/>
        </p:nvSpPr>
        <p:spPr>
          <a:xfrm>
            <a:off x="792240" y="1987432"/>
            <a:ext cx="10776854" cy="3970318"/>
          </a:xfrm>
          <a:prstGeom prst="rect">
            <a:avLst/>
          </a:prstGeom>
          <a:noFill/>
        </p:spPr>
        <p:txBody>
          <a:bodyPr wrap="square" rtlCol="0">
            <a:spAutoFit/>
          </a:bodyPr>
          <a:lstStyle/>
          <a:p>
            <a:pPr algn="just">
              <a:spcAft>
                <a:spcPts val="1200"/>
              </a:spcAft>
            </a:pPr>
            <a:r>
              <a:rPr lang="zh-CN" altLang="en-US" sz="2800" b="1" dirty="0">
                <a:latin typeface="Times New Roman" panose="02020603050405020304" pitchFamily="18" charset="0"/>
                <a:ea typeface="楷体" panose="02010609060101010101" pitchFamily="49" charset="-122"/>
              </a:rPr>
              <a:t>无监督学习算法（定义见框 </a:t>
            </a:r>
            <a:r>
              <a:rPr lang="en-US" altLang="zh-CN" sz="2800" b="1" dirty="0">
                <a:latin typeface="Times New Roman" panose="02020603050405020304" pitchFamily="18" charset="0"/>
                <a:ea typeface="楷体" panose="02010609060101010101" pitchFamily="49" charset="-122"/>
              </a:rPr>
              <a:t>1</a:t>
            </a:r>
            <a:r>
              <a:rPr lang="zh-CN" altLang="en-US" sz="2800" b="1" dirty="0">
                <a:latin typeface="Times New Roman" panose="02020603050405020304" pitchFamily="18" charset="0"/>
                <a:ea typeface="楷体" panose="02010609060101010101" pitchFamily="49" charset="-122"/>
              </a:rPr>
              <a:t>）在生态学与进化学（</a:t>
            </a:r>
            <a:r>
              <a:rPr lang="en-US" altLang="zh-CN" sz="2800" b="1" dirty="0">
                <a:latin typeface="Times New Roman" panose="02020603050405020304" pitchFamily="18" charset="0"/>
                <a:ea typeface="楷体" panose="02010609060101010101" pitchFamily="49" charset="-122"/>
              </a:rPr>
              <a:t>E&amp;E</a:t>
            </a:r>
            <a:r>
              <a:rPr lang="zh-CN" altLang="en-US" sz="2800" b="1" dirty="0">
                <a:latin typeface="Times New Roman" panose="02020603050405020304" pitchFamily="18" charset="0"/>
                <a:ea typeface="楷体" panose="02010609060101010101" pitchFamily="49" charset="-122"/>
              </a:rPr>
              <a:t>）中也具有有趣的应用。在大多数情况下，其目标是在</a:t>
            </a:r>
            <a:r>
              <a:rPr lang="zh-CN" altLang="en-US" sz="2800" b="1" dirty="0">
                <a:solidFill>
                  <a:srgbClr val="FF0000"/>
                </a:solidFill>
                <a:latin typeface="Times New Roman" panose="02020603050405020304" pitchFamily="18" charset="0"/>
                <a:ea typeface="楷体" panose="02010609060101010101" pitchFamily="49" charset="-122"/>
              </a:rPr>
              <a:t>特征空间中发现模式</a:t>
            </a:r>
            <a:r>
              <a:rPr lang="zh-CN" altLang="en-US" sz="2800" b="1" dirty="0">
                <a:latin typeface="Times New Roman" panose="02020603050405020304" pitchFamily="18" charset="0"/>
                <a:ea typeface="楷体" panose="02010609060101010101" pitchFamily="49" charset="-122"/>
              </a:rPr>
              <a:t>，例如对数据降维、寻找相似数据的簇或检测异常（见图 </a:t>
            </a:r>
            <a:r>
              <a:rPr lang="en-US" altLang="zh-CN" sz="2800" b="1" dirty="0">
                <a:latin typeface="Times New Roman" panose="02020603050405020304" pitchFamily="18" charset="0"/>
                <a:ea typeface="楷体" panose="02010609060101010101" pitchFamily="49" charset="-122"/>
              </a:rPr>
              <a:t>B2</a:t>
            </a:r>
            <a:r>
              <a:rPr lang="zh-CN" altLang="en-US" sz="2800" b="1" dirty="0">
                <a:latin typeface="Times New Roman" panose="02020603050405020304" pitchFamily="18" charset="0"/>
                <a:ea typeface="楷体" panose="02010609060101010101" pitchFamily="49" charset="-122"/>
              </a:rPr>
              <a:t>）。在生态学界广为人知的降维算法包括排序方法（</a:t>
            </a:r>
            <a:r>
              <a:rPr lang="en-US" altLang="zh-CN" sz="2800" b="1" dirty="0">
                <a:latin typeface="Times New Roman" panose="02020603050405020304" pitchFamily="18" charset="0"/>
                <a:ea typeface="楷体" panose="02010609060101010101" pitchFamily="49" charset="-122"/>
              </a:rPr>
              <a:t>ordination methods</a:t>
            </a:r>
            <a:r>
              <a:rPr lang="zh-CN" altLang="en-US" sz="2800" b="1" dirty="0">
                <a:latin typeface="Times New Roman" panose="02020603050405020304" pitchFamily="18" charset="0"/>
                <a:ea typeface="楷体" panose="02010609060101010101" pitchFamily="49" charset="-122"/>
              </a:rPr>
              <a:t>），例如主成分分析（</a:t>
            </a:r>
            <a:r>
              <a:rPr lang="en-US" altLang="zh-CN" sz="2800" b="1" dirty="0">
                <a:latin typeface="Times New Roman" panose="02020603050405020304" pitchFamily="18" charset="0"/>
                <a:ea typeface="楷体" panose="02010609060101010101" pitchFamily="49" charset="-122"/>
              </a:rPr>
              <a:t>PCA</a:t>
            </a:r>
            <a:r>
              <a:rPr lang="zh-CN" altLang="en-US" sz="2800" b="1" dirty="0">
                <a:latin typeface="Times New Roman" panose="02020603050405020304" pitchFamily="18" charset="0"/>
                <a:ea typeface="楷体" panose="02010609060101010101" pitchFamily="49" charset="-122"/>
              </a:rPr>
              <a:t>）或 </a:t>
            </a:r>
            <a:r>
              <a:rPr lang="en-US" altLang="zh-CN" sz="2800" b="1" dirty="0">
                <a:latin typeface="Times New Roman" panose="02020603050405020304" pitchFamily="18" charset="0"/>
                <a:ea typeface="楷体" panose="02010609060101010101" pitchFamily="49" charset="-122"/>
              </a:rPr>
              <a:t>t-</a:t>
            </a:r>
            <a:r>
              <a:rPr lang="zh-CN" altLang="en-US" sz="2800" b="1" dirty="0">
                <a:latin typeface="Times New Roman" panose="02020603050405020304" pitchFamily="18" charset="0"/>
                <a:ea typeface="楷体" panose="02010609060101010101" pitchFamily="49" charset="-122"/>
              </a:rPr>
              <a:t>分布随机邻域嵌入（</a:t>
            </a:r>
            <a:r>
              <a:rPr lang="en-US" altLang="zh-CN" sz="2800" b="1" dirty="0" err="1">
                <a:latin typeface="Times New Roman" panose="02020603050405020304" pitchFamily="18" charset="0"/>
                <a:ea typeface="楷体" panose="02010609060101010101" pitchFamily="49" charset="-122"/>
              </a:rPr>
              <a:t>tSNE</a:t>
            </a:r>
            <a:r>
              <a:rPr lang="zh-CN" altLang="en-US" sz="2800" b="1" dirty="0">
                <a:latin typeface="Times New Roman" panose="02020603050405020304" pitchFamily="18" charset="0"/>
                <a:ea typeface="楷体" panose="02010609060101010101" pitchFamily="49" charset="-122"/>
              </a:rPr>
              <a:t>），此外还有诸如变分自编码器等深度学习算法，后者也适用于诸如图像等更为复杂的数据。聚类与异常检测任务亦是如此：除许多生态学家熟悉的简单方法（如 </a:t>
            </a:r>
            <a:r>
              <a:rPr lang="en-US" altLang="zh-CN" sz="2800" b="1" dirty="0">
                <a:latin typeface="Times New Roman" panose="02020603050405020304" pitchFamily="18" charset="0"/>
                <a:ea typeface="楷体" panose="02010609060101010101" pitchFamily="49" charset="-122"/>
              </a:rPr>
              <a:t>k-means</a:t>
            </a:r>
            <a:r>
              <a:rPr lang="zh-CN" altLang="en-US" sz="2800" b="1" dirty="0">
                <a:latin typeface="Times New Roman" panose="02020603050405020304" pitchFamily="18" charset="0"/>
                <a:ea typeface="楷体" panose="02010609060101010101" pitchFamily="49" charset="-122"/>
              </a:rPr>
              <a:t>）之外，现在还有可用于高度结构化数据（如图像）的深度学习方法，通常在此类情形下具有优势。</a:t>
            </a:r>
          </a:p>
        </p:txBody>
      </p:sp>
    </p:spTree>
    <p:extLst>
      <p:ext uri="{BB962C8B-B14F-4D97-AF65-F5344CB8AC3E}">
        <p14:creationId xmlns:p14="http://schemas.microsoft.com/office/powerpoint/2010/main" val="1501068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2-</a:t>
            </a:r>
            <a:r>
              <a:rPr lang="zh-CN" altLang="en-US" sz="6000" dirty="0">
                <a:solidFill>
                  <a:schemeClr val="bg1"/>
                </a:solidFill>
                <a:latin typeface="Times New Roman" panose="02020603050405020304" pitchFamily="18" charset="0"/>
                <a:ea typeface="楷体" panose="02010609060101010101" pitchFamily="49" charset="-122"/>
              </a:rPr>
              <a:t>无监督学习</a:t>
            </a:r>
          </a:p>
        </p:txBody>
      </p:sp>
      <p:pic>
        <p:nvPicPr>
          <p:cNvPr id="8" name="图片 7">
            <a:extLst>
              <a:ext uri="{FF2B5EF4-FFF2-40B4-BE49-F238E27FC236}">
                <a16:creationId xmlns:a16="http://schemas.microsoft.com/office/drawing/2014/main" id="{6A7FF5C1-B346-4708-B467-D8517E29A83F}"/>
              </a:ext>
            </a:extLst>
          </p:cNvPr>
          <p:cNvPicPr>
            <a:picLocks noChangeAspect="1"/>
          </p:cNvPicPr>
          <p:nvPr/>
        </p:nvPicPr>
        <p:blipFill>
          <a:blip r:embed="rId2"/>
          <a:stretch>
            <a:fillRect/>
          </a:stretch>
        </p:blipFill>
        <p:spPr>
          <a:xfrm>
            <a:off x="486341" y="1362149"/>
            <a:ext cx="11090494" cy="5301117"/>
          </a:xfrm>
          <a:prstGeom prst="rect">
            <a:avLst/>
          </a:prstGeom>
        </p:spPr>
      </p:pic>
    </p:spTree>
    <p:extLst>
      <p:ext uri="{BB962C8B-B14F-4D97-AF65-F5344CB8AC3E}">
        <p14:creationId xmlns:p14="http://schemas.microsoft.com/office/powerpoint/2010/main" val="13176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3-</a:t>
            </a:r>
            <a:r>
              <a:rPr lang="zh-CN" altLang="en-US" sz="6000" dirty="0">
                <a:solidFill>
                  <a:schemeClr val="bg1"/>
                </a:solidFill>
                <a:latin typeface="Times New Roman" panose="02020603050405020304" pitchFamily="18" charset="0"/>
                <a:ea typeface="楷体" panose="02010609060101010101" pitchFamily="49" charset="-122"/>
              </a:rPr>
              <a:t>偏差</a:t>
            </a:r>
            <a:r>
              <a:rPr lang="en-US" altLang="zh-CN" sz="6000" dirty="0">
                <a:solidFill>
                  <a:schemeClr val="bg1"/>
                </a:solidFill>
                <a:latin typeface="Times New Roman" panose="02020603050405020304" pitchFamily="18" charset="0"/>
                <a:ea typeface="楷体" panose="02010609060101010101" pitchFamily="49" charset="-122"/>
              </a:rPr>
              <a:t>—</a:t>
            </a:r>
            <a:r>
              <a:rPr lang="zh-CN" altLang="en-US" sz="6000" dirty="0">
                <a:solidFill>
                  <a:schemeClr val="bg1"/>
                </a:solidFill>
                <a:latin typeface="Times New Roman" panose="02020603050405020304" pitchFamily="18" charset="0"/>
                <a:ea typeface="楷体" panose="02010609060101010101" pitchFamily="49" charset="-122"/>
              </a:rPr>
              <a:t>方差权衡</a:t>
            </a:r>
          </a:p>
        </p:txBody>
      </p:sp>
      <p:sp>
        <p:nvSpPr>
          <p:cNvPr id="7" name="文本框 6">
            <a:extLst>
              <a:ext uri="{FF2B5EF4-FFF2-40B4-BE49-F238E27FC236}">
                <a16:creationId xmlns:a16="http://schemas.microsoft.com/office/drawing/2014/main" id="{6A5E5113-512A-42F6-8F6F-E98200159164}"/>
              </a:ext>
            </a:extLst>
          </p:cNvPr>
          <p:cNvSpPr txBox="1"/>
          <p:nvPr/>
        </p:nvSpPr>
        <p:spPr>
          <a:xfrm>
            <a:off x="348345" y="1301632"/>
            <a:ext cx="10988522" cy="5139869"/>
          </a:xfrm>
          <a:prstGeom prst="rect">
            <a:avLst/>
          </a:prstGeom>
          <a:noFill/>
        </p:spPr>
        <p:txBody>
          <a:bodyPr wrap="square" rtlCol="0">
            <a:spAutoFit/>
          </a:bodyPr>
          <a:lstStyle/>
          <a:p>
            <a:pPr algn="just">
              <a:spcAft>
                <a:spcPts val="1200"/>
              </a:spcAft>
            </a:pPr>
            <a:r>
              <a:rPr lang="zh-CN" altLang="en-US" sz="2200" b="1" dirty="0">
                <a:solidFill>
                  <a:srgbClr val="FF0000"/>
                </a:solidFill>
                <a:latin typeface="Times New Roman" panose="02020603050405020304" pitchFamily="18" charset="0"/>
                <a:ea typeface="楷体" panose="02010609060101010101" pitchFamily="49" charset="-122"/>
              </a:rPr>
              <a:t>通过增加模型的复杂度，可以将训练数据上的预测误差（样本内误差）任意地缩小</a:t>
            </a:r>
            <a:r>
              <a:rPr lang="zh-CN" altLang="en-US" sz="2200" b="1" dirty="0">
                <a:latin typeface="Times New Roman" panose="02020603050405020304" pitchFamily="18" charset="0"/>
                <a:ea typeface="楷体" panose="02010609060101010101" pitchFamily="49" charset="-122"/>
              </a:rPr>
              <a:t>。然而，我们真正关心的是模型对新数据（样本外数据）的预测能力。模型在独立数据上的预测与观测之间的差异（例如通过合适的交叉验证产生的独立数据，见 </a:t>
            </a:r>
            <a:r>
              <a:rPr lang="en-US" altLang="zh-CN" sz="2200" b="1" dirty="0">
                <a:latin typeface="Times New Roman" panose="02020603050405020304" pitchFamily="18" charset="0"/>
                <a:ea typeface="楷体" panose="02010609060101010101" pitchFamily="49" charset="-122"/>
              </a:rPr>
              <a:t>Roberts et al., 2017</a:t>
            </a:r>
            <a:r>
              <a:rPr lang="zh-CN" altLang="en-US" sz="2200" b="1" dirty="0">
                <a:latin typeface="Times New Roman" panose="02020603050405020304" pitchFamily="18" charset="0"/>
                <a:ea typeface="楷体" panose="02010609060101010101" pitchFamily="49" charset="-122"/>
              </a:rPr>
              <a:t>）被称为泛化误差。</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solidFill>
                  <a:srgbClr val="FF0000"/>
                </a:solidFill>
                <a:latin typeface="Times New Roman" panose="02020603050405020304" pitchFamily="18" charset="0"/>
                <a:ea typeface="楷体" panose="02010609060101010101" pitchFamily="49" charset="-122"/>
              </a:rPr>
              <a:t>在最小化泛化误差时，存在方差（参数不确定性）与偏差之间的基本权衡</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更复杂的模型通常具有更高的方差，但偏差更低</a:t>
            </a:r>
            <a:r>
              <a:rPr lang="zh-CN" altLang="en-US" sz="2200" b="1" dirty="0">
                <a:latin typeface="Times New Roman" panose="02020603050405020304" pitchFamily="18" charset="0"/>
                <a:ea typeface="楷体" panose="02010609060101010101" pitchFamily="49" charset="-122"/>
              </a:rPr>
              <a:t>（见图 </a:t>
            </a:r>
            <a:r>
              <a:rPr lang="en-US" altLang="zh-CN" sz="2200" b="1" dirty="0">
                <a:latin typeface="Times New Roman" panose="02020603050405020304" pitchFamily="18" charset="0"/>
                <a:ea typeface="楷体" panose="02010609060101010101" pitchFamily="49" charset="-122"/>
              </a:rPr>
              <a:t>B3a</a:t>
            </a:r>
            <a:r>
              <a:rPr lang="zh-CN" altLang="en-US" sz="2200" b="1" dirty="0">
                <a:latin typeface="Times New Roman" panose="02020603050405020304" pitchFamily="18" charset="0"/>
                <a:ea typeface="楷体" panose="02010609060101010101" pitchFamily="49" charset="-122"/>
              </a:rPr>
              <a:t>）。这两种相互制约的误差通常会在中等模型复杂度处产生泛化误差的最优点。</a:t>
            </a:r>
            <a:r>
              <a:rPr lang="zh-CN" altLang="en-US" sz="2200" b="1" dirty="0">
                <a:solidFill>
                  <a:srgbClr val="FF0000"/>
                </a:solidFill>
                <a:latin typeface="Times New Roman" panose="02020603050405020304" pitchFamily="18" charset="0"/>
                <a:ea typeface="楷体" panose="02010609060101010101" pitchFamily="49" charset="-122"/>
              </a:rPr>
              <a:t>有趣的是，深度学习（</a:t>
            </a:r>
            <a:r>
              <a:rPr lang="en-US" altLang="zh-CN" sz="2200" b="1" dirty="0">
                <a:solidFill>
                  <a:srgbClr val="FF0000"/>
                </a:solidFill>
                <a:latin typeface="Times New Roman" panose="02020603050405020304" pitchFamily="18" charset="0"/>
                <a:ea typeface="楷体" panose="02010609060101010101" pitchFamily="49" charset="-122"/>
              </a:rPr>
              <a:t>DL</a:t>
            </a:r>
            <a:r>
              <a:rPr lang="zh-CN" altLang="en-US" sz="2200" b="1" dirty="0">
                <a:solidFill>
                  <a:srgbClr val="FF0000"/>
                </a:solidFill>
                <a:latin typeface="Times New Roman" panose="02020603050405020304" pitchFamily="18" charset="0"/>
                <a:ea typeface="楷体" panose="02010609060101010101" pitchFamily="49" charset="-122"/>
              </a:rPr>
              <a:t>）模型呈现出双重下降的泛化误差曲线</a:t>
            </a:r>
            <a:r>
              <a:rPr lang="zh-CN" altLang="en-US" sz="2200" b="1" dirty="0">
                <a:latin typeface="Times New Roman" panose="02020603050405020304" pitchFamily="18" charset="0"/>
                <a:ea typeface="楷体" panose="02010609060101010101" pitchFamily="49" charset="-122"/>
              </a:rPr>
              <a:t>（图 </a:t>
            </a:r>
            <a:r>
              <a:rPr lang="en-US" altLang="zh-CN" sz="2200" b="1" dirty="0">
                <a:latin typeface="Times New Roman" panose="02020603050405020304" pitchFamily="18" charset="0"/>
                <a:ea typeface="楷体" panose="02010609060101010101" pitchFamily="49" charset="-122"/>
              </a:rPr>
              <a:t>B3b</a:t>
            </a:r>
            <a:r>
              <a:rPr lang="zh-CN" altLang="en-US" sz="2200" b="1" dirty="0">
                <a:latin typeface="Times New Roman" panose="02020603050405020304" pitchFamily="18" charset="0"/>
                <a:ea typeface="楷体" panose="02010609060101010101" pitchFamily="49" charset="-122"/>
              </a:rPr>
              <a:t>），这暗示对于非常宽且深的网络，其方差并未随着复杂度增加而上升。对此现象的原因在文献中仍有激烈讨论。</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过拟合</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欠拟合指的是泛化误差高于必要或预期的情形。在插值任务（分布内，见图 </a:t>
            </a:r>
            <a:r>
              <a:rPr lang="en-US" altLang="zh-CN" sz="2200" b="1" dirty="0">
                <a:latin typeface="Times New Roman" panose="02020603050405020304" pitchFamily="18" charset="0"/>
                <a:ea typeface="楷体" panose="02010609060101010101" pitchFamily="49" charset="-122"/>
              </a:rPr>
              <a:t>B3a</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B3b</a:t>
            </a:r>
            <a:r>
              <a:rPr lang="zh-CN" altLang="en-US" sz="2200" b="1" dirty="0">
                <a:latin typeface="Times New Roman" panose="02020603050405020304" pitchFamily="18" charset="0"/>
                <a:ea typeface="楷体" panose="02010609060101010101" pitchFamily="49" charset="-122"/>
              </a:rPr>
              <a:t>）中，过拟合或欠拟合通常与模型复杂度过高或过低有关，从而导致偏差与方差之间的</a:t>
            </a:r>
            <a:r>
              <a:rPr lang="zh-CN" altLang="en-US" sz="2200" b="1" dirty="0">
                <a:solidFill>
                  <a:srgbClr val="FF0000"/>
                </a:solidFill>
                <a:latin typeface="Times New Roman" panose="02020603050405020304" pitchFamily="18" charset="0"/>
                <a:ea typeface="楷体" panose="02010609060101010101" pitchFamily="49" charset="-122"/>
              </a:rPr>
              <a:t>折中不佳</a:t>
            </a:r>
            <a:r>
              <a:rPr lang="zh-CN" altLang="en-US" sz="2200" b="1" dirty="0">
                <a:latin typeface="Times New Roman" panose="02020603050405020304" pitchFamily="18" charset="0"/>
                <a:ea typeface="楷体" panose="02010609060101010101" pitchFamily="49" charset="-122"/>
              </a:rPr>
              <a:t>。在外推任务（样本外，见图 </a:t>
            </a:r>
            <a:r>
              <a:rPr lang="en-US" altLang="zh-CN" sz="2200" b="1" dirty="0">
                <a:latin typeface="Times New Roman" panose="02020603050405020304" pitchFamily="18" charset="0"/>
                <a:ea typeface="楷体" panose="02010609060101010101" pitchFamily="49" charset="-122"/>
              </a:rPr>
              <a:t>B3c</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B3d</a:t>
            </a:r>
            <a:r>
              <a:rPr lang="zh-CN" altLang="en-US" sz="2200" b="1" dirty="0">
                <a:latin typeface="Times New Roman" panose="02020603050405020304" pitchFamily="18" charset="0"/>
                <a:ea typeface="楷体" panose="02010609060101010101" pitchFamily="49" charset="-122"/>
              </a:rPr>
              <a:t>）中，过拟合的原因往往更多地源自偏差问题，即在</a:t>
            </a:r>
            <a:r>
              <a:rPr lang="zh-CN" altLang="en-US" sz="2200" b="1" dirty="0">
                <a:solidFill>
                  <a:srgbClr val="FF0000"/>
                </a:solidFill>
                <a:latin typeface="Times New Roman" panose="02020603050405020304" pitchFamily="18" charset="0"/>
                <a:ea typeface="楷体" panose="02010609060101010101" pitchFamily="49" charset="-122"/>
              </a:rPr>
              <a:t>训练数据中学到的模式无法推广到测试数据</a:t>
            </a:r>
            <a:r>
              <a:rPr lang="zh-CN" altLang="en-US" sz="2200" b="1" dirty="0">
                <a:latin typeface="Times New Roman" panose="02020603050405020304" pitchFamily="18" charset="0"/>
                <a:ea typeface="楷体" panose="02010609060101010101" pitchFamily="49" charset="-122"/>
              </a:rPr>
              <a:t>（例如视觉任务中的一个案例，见 </a:t>
            </a:r>
            <a:r>
              <a:rPr lang="en-US" altLang="zh-CN" sz="2200" b="1" dirty="0">
                <a:latin typeface="Times New Roman" panose="02020603050405020304" pitchFamily="18" charset="0"/>
                <a:ea typeface="楷体" panose="02010609060101010101" pitchFamily="49" charset="-122"/>
              </a:rPr>
              <a:t>Yang et al., 2020</a:t>
            </a:r>
            <a:r>
              <a:rPr lang="zh-CN" altLang="en-US" sz="2200" b="1" dirty="0">
                <a:latin typeface="Times New Roman" panose="02020603050405020304" pitchFamily="18" charset="0"/>
                <a:ea typeface="楷体" panose="02010609060101010101" pitchFamily="49" charset="-122"/>
              </a:rPr>
              <a:t>）。</a:t>
            </a:r>
            <a:endParaRPr lang="zh-CN" altLang="en-US" sz="2200"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3408693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3-</a:t>
            </a:r>
            <a:r>
              <a:rPr lang="zh-CN" altLang="en-US" sz="6000" dirty="0">
                <a:solidFill>
                  <a:schemeClr val="bg1"/>
                </a:solidFill>
                <a:latin typeface="Times New Roman" panose="02020603050405020304" pitchFamily="18" charset="0"/>
                <a:ea typeface="楷体" panose="02010609060101010101" pitchFamily="49" charset="-122"/>
              </a:rPr>
              <a:t>偏差</a:t>
            </a:r>
            <a:r>
              <a:rPr lang="en-US" altLang="zh-CN" sz="6000" dirty="0">
                <a:solidFill>
                  <a:schemeClr val="bg1"/>
                </a:solidFill>
                <a:latin typeface="Times New Roman" panose="02020603050405020304" pitchFamily="18" charset="0"/>
                <a:ea typeface="楷体" panose="02010609060101010101" pitchFamily="49" charset="-122"/>
              </a:rPr>
              <a:t>—</a:t>
            </a:r>
            <a:r>
              <a:rPr lang="zh-CN" altLang="en-US" sz="6000" dirty="0">
                <a:solidFill>
                  <a:schemeClr val="bg1"/>
                </a:solidFill>
                <a:latin typeface="Times New Roman" panose="02020603050405020304" pitchFamily="18" charset="0"/>
                <a:ea typeface="楷体" panose="02010609060101010101" pitchFamily="49" charset="-122"/>
              </a:rPr>
              <a:t>方差权衡</a:t>
            </a:r>
          </a:p>
        </p:txBody>
      </p:sp>
      <p:pic>
        <p:nvPicPr>
          <p:cNvPr id="4" name="图片 3">
            <a:extLst>
              <a:ext uri="{FF2B5EF4-FFF2-40B4-BE49-F238E27FC236}">
                <a16:creationId xmlns:a16="http://schemas.microsoft.com/office/drawing/2014/main" id="{53AC8703-63BF-402B-9695-0F1DCA6EEB5D}"/>
              </a:ext>
            </a:extLst>
          </p:cNvPr>
          <p:cNvPicPr>
            <a:picLocks noChangeAspect="1"/>
          </p:cNvPicPr>
          <p:nvPr/>
        </p:nvPicPr>
        <p:blipFill>
          <a:blip r:embed="rId2"/>
          <a:stretch>
            <a:fillRect/>
          </a:stretch>
        </p:blipFill>
        <p:spPr>
          <a:xfrm>
            <a:off x="2216715" y="1244653"/>
            <a:ext cx="7333686" cy="5461585"/>
          </a:xfrm>
          <a:prstGeom prst="rect">
            <a:avLst/>
          </a:prstGeom>
        </p:spPr>
      </p:pic>
    </p:spTree>
    <p:extLst>
      <p:ext uri="{BB962C8B-B14F-4D97-AF65-F5344CB8AC3E}">
        <p14:creationId xmlns:p14="http://schemas.microsoft.com/office/powerpoint/2010/main" val="3123036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3 </a:t>
            </a:r>
            <a:r>
              <a:rPr lang="zh-CN" altLang="en-US" sz="6000" dirty="0">
                <a:solidFill>
                  <a:schemeClr val="bg1"/>
                </a:solidFill>
                <a:latin typeface="Times New Roman" panose="02020603050405020304" pitchFamily="18" charset="0"/>
                <a:ea typeface="楷体" panose="02010609060101010101" pitchFamily="49" charset="-122"/>
              </a:rPr>
              <a:t>重要的</a:t>
            </a:r>
            <a:r>
              <a:rPr lang="en-US" altLang="zh-CN" sz="6000" dirty="0">
                <a:solidFill>
                  <a:schemeClr val="bg1"/>
                </a:solidFill>
                <a:latin typeface="Times New Roman" panose="02020603050405020304" pitchFamily="18" charset="0"/>
                <a:ea typeface="楷体" panose="02010609060101010101" pitchFamily="49" charset="-122"/>
              </a:rPr>
              <a:t>ML</a:t>
            </a:r>
            <a:r>
              <a:rPr lang="zh-CN" altLang="en-US" sz="6000" dirty="0">
                <a:solidFill>
                  <a:schemeClr val="bg1"/>
                </a:solidFill>
                <a:latin typeface="Times New Roman" panose="02020603050405020304" pitchFamily="18" charset="0"/>
                <a:ea typeface="楷体" panose="02010609060101010101" pitchFamily="49" charset="-122"/>
              </a:rPr>
              <a:t>和</a:t>
            </a:r>
            <a:r>
              <a:rPr lang="en-US" altLang="zh-CN" sz="6000" dirty="0">
                <a:solidFill>
                  <a:schemeClr val="bg1"/>
                </a:solidFill>
                <a:latin typeface="Times New Roman" panose="02020603050405020304" pitchFamily="18" charset="0"/>
                <a:ea typeface="楷体" panose="02010609060101010101" pitchFamily="49" charset="-122"/>
              </a:rPr>
              <a:t>DL</a:t>
            </a:r>
            <a:r>
              <a:rPr lang="zh-CN" altLang="en-US" sz="6000" dirty="0">
                <a:solidFill>
                  <a:schemeClr val="bg1"/>
                </a:solidFill>
                <a:latin typeface="Times New Roman" panose="02020603050405020304" pitchFamily="18" charset="0"/>
                <a:ea typeface="楷体" panose="02010609060101010101" pitchFamily="49" charset="-122"/>
              </a:rPr>
              <a:t>算法</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46278" y="1843498"/>
            <a:ext cx="10988522" cy="3785652"/>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鉴于机器学习（</a:t>
            </a:r>
            <a:r>
              <a:rPr lang="en-US" altLang="zh-CN" sz="2400" b="1" dirty="0">
                <a:latin typeface="Times New Roman" panose="02020603050405020304" pitchFamily="18" charset="0"/>
                <a:ea typeface="楷体" panose="02010609060101010101" pitchFamily="49" charset="-122"/>
              </a:rPr>
              <a:t>ML</a:t>
            </a:r>
            <a:r>
              <a:rPr lang="zh-CN" altLang="en-US" sz="2400" b="1" dirty="0">
                <a:latin typeface="Times New Roman" panose="02020603050405020304" pitchFamily="18" charset="0"/>
                <a:ea typeface="楷体" panose="02010609060101010101" pitchFamily="49" charset="-122"/>
              </a:rPr>
              <a:t>）从经典统计模型分支出来，其目标是在放弃概率性数据生成模型的同时提升模型的灵活性与复杂度，因此讨论这一决策的利弊显得理所当然。我们将在第</a:t>
            </a:r>
            <a:r>
              <a:rPr lang="en-US" altLang="zh-CN" sz="2400" b="1" dirty="0">
                <a:latin typeface="Times New Roman" panose="02020603050405020304" pitchFamily="18" charset="0"/>
                <a:ea typeface="楷体" panose="02010609060101010101" pitchFamily="49" charset="-122"/>
              </a:rPr>
              <a:t>4</a:t>
            </a:r>
            <a:r>
              <a:rPr lang="zh-CN" altLang="en-US" sz="2400" b="1" dirty="0">
                <a:latin typeface="Times New Roman" panose="02020603050405020304" pitchFamily="18" charset="0"/>
                <a:ea typeface="楷体" panose="02010609060101010101" pitchFamily="49" charset="-122"/>
              </a:rPr>
              <a:t>节对此展开讨论。但在此之前，详细说明最重要的机器学习算法将很有帮助。</a:t>
            </a:r>
            <a:r>
              <a:rPr lang="zh-CN" altLang="en-US" sz="2400" b="1" dirty="0">
                <a:solidFill>
                  <a:srgbClr val="FF0000"/>
                </a:solidFill>
                <a:latin typeface="Times New Roman" panose="02020603050405020304" pitchFamily="18" charset="0"/>
                <a:ea typeface="楷体" panose="02010609060101010101" pitchFamily="49" charset="-122"/>
              </a:rPr>
              <a:t>正文中我们着重介绍监督学习的算法（关于 </a:t>
            </a:r>
            <a:r>
              <a:rPr lang="en-US" altLang="zh-CN" sz="2400" b="1" dirty="0">
                <a:solidFill>
                  <a:srgbClr val="FF0000"/>
                </a:solidFill>
                <a:latin typeface="Times New Roman" panose="02020603050405020304" pitchFamily="18" charset="0"/>
                <a:ea typeface="楷体" panose="02010609060101010101" pitchFamily="49" charset="-122"/>
              </a:rPr>
              <a:t>ML </a:t>
            </a:r>
            <a:r>
              <a:rPr lang="zh-CN" altLang="en-US" sz="2400" b="1" dirty="0">
                <a:solidFill>
                  <a:srgbClr val="FF0000"/>
                </a:solidFill>
                <a:latin typeface="Times New Roman" panose="02020603050405020304" pitchFamily="18" charset="0"/>
                <a:ea typeface="楷体" panose="02010609060101010101" pitchFamily="49" charset="-122"/>
              </a:rPr>
              <a:t>任务的定义见框 </a:t>
            </a:r>
            <a:r>
              <a:rPr lang="en-US" altLang="zh-CN" sz="2400" b="1" dirty="0">
                <a:solidFill>
                  <a:srgbClr val="FF0000"/>
                </a:solidFill>
                <a:latin typeface="Times New Roman" panose="02020603050405020304" pitchFamily="18" charset="0"/>
                <a:ea typeface="楷体" panose="02010609060101010101" pitchFamily="49" charset="-122"/>
              </a:rPr>
              <a:t>1</a:t>
            </a:r>
            <a:r>
              <a:rPr lang="zh-CN" altLang="en-US" sz="2400" b="1" dirty="0">
                <a:solidFill>
                  <a:srgbClr val="FF0000"/>
                </a:solidFill>
                <a:latin typeface="Times New Roman" panose="02020603050405020304" pitchFamily="18" charset="0"/>
                <a:ea typeface="楷体" panose="02010609060101010101" pitchFamily="49" charset="-122"/>
              </a:rPr>
              <a:t>），同时在框 </a:t>
            </a:r>
            <a:r>
              <a:rPr lang="en-US" altLang="zh-CN" sz="2400" b="1" dirty="0">
                <a:solidFill>
                  <a:srgbClr val="FF0000"/>
                </a:solidFill>
                <a:latin typeface="Times New Roman" panose="02020603050405020304" pitchFamily="18" charset="0"/>
                <a:ea typeface="楷体" panose="02010609060101010101" pitchFamily="49" charset="-122"/>
              </a:rPr>
              <a:t>2 </a:t>
            </a:r>
            <a:r>
              <a:rPr lang="zh-CN" altLang="en-US" sz="2400" b="1" dirty="0">
                <a:solidFill>
                  <a:srgbClr val="FF0000"/>
                </a:solidFill>
                <a:latin typeface="Times New Roman" panose="02020603050405020304" pitchFamily="18" charset="0"/>
                <a:ea typeface="楷体" panose="02010609060101010101" pitchFamily="49" charset="-122"/>
              </a:rPr>
              <a:t>中对无监督学习给出简要概述</a:t>
            </a:r>
            <a:r>
              <a:rPr lang="zh-CN" altLang="en-US" sz="2400" b="1" dirty="0">
                <a:latin typeface="Times New Roman" panose="02020603050405020304" pitchFamily="18" charset="0"/>
                <a:ea typeface="楷体" panose="02010609060101010101" pitchFamily="49" charset="-122"/>
              </a:rPr>
              <a:t>。注意，经典统计模型（例如线性回归和逻辑回归）也可以分别用于监督回归和二元分类任务，它们可视为机器学习模型应当优于的基线。然而，鉴于我们假定生态学研究者对这些模型已有所熟悉，且本文的目标是探明为何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算法能超越这些模型，本节将不对它们作具体描述。文中讨论的所有 </a:t>
            </a:r>
            <a:r>
              <a:rPr lang="en-US" altLang="zh-CN" sz="2400" b="1" dirty="0">
                <a:latin typeface="Times New Roman" panose="02020603050405020304" pitchFamily="18" charset="0"/>
                <a:ea typeface="楷体" panose="02010609060101010101" pitchFamily="49" charset="-122"/>
              </a:rPr>
              <a:t>ML </a:t>
            </a:r>
            <a:r>
              <a:rPr lang="zh-CN" altLang="en-US" sz="2400" b="1" dirty="0">
                <a:latin typeface="Times New Roman" panose="02020603050405020304" pitchFamily="18" charset="0"/>
                <a:ea typeface="楷体" panose="02010609060101010101" pitchFamily="49" charset="-122"/>
              </a:rPr>
              <a:t>与 </a:t>
            </a:r>
            <a:r>
              <a:rPr lang="en-US" altLang="zh-CN" sz="2400" b="1" dirty="0">
                <a:latin typeface="Times New Roman" panose="02020603050405020304" pitchFamily="18" charset="0"/>
                <a:ea typeface="楷体" panose="02010609060101010101" pitchFamily="49" charset="-122"/>
              </a:rPr>
              <a:t>DL </a:t>
            </a:r>
            <a:r>
              <a:rPr lang="zh-CN" altLang="en-US" sz="2400" b="1" dirty="0">
                <a:latin typeface="Times New Roman" panose="02020603050405020304" pitchFamily="18" charset="0"/>
                <a:ea typeface="楷体" panose="02010609060101010101" pitchFamily="49" charset="-122"/>
              </a:rPr>
              <a:t>算法（表 </a:t>
            </a:r>
            <a:r>
              <a:rPr lang="en-US" altLang="zh-CN" sz="2400" b="1" dirty="0">
                <a:latin typeface="Times New Roman" panose="02020603050405020304" pitchFamily="18" charset="0"/>
                <a:ea typeface="楷体" panose="02010609060101010101" pitchFamily="49" charset="-122"/>
              </a:rPr>
              <a:t>1</a:t>
            </a:r>
            <a:r>
              <a:rPr lang="zh-CN" altLang="en-US" sz="2400" b="1" dirty="0">
                <a:latin typeface="Times New Roman" panose="02020603050405020304" pitchFamily="18" charset="0"/>
                <a:ea typeface="楷体" panose="02010609060101010101" pitchFamily="49" charset="-122"/>
              </a:rPr>
              <a:t>）的 </a:t>
            </a:r>
            <a:r>
              <a:rPr lang="en-US" altLang="zh-CN" sz="2400" b="1" dirty="0">
                <a:latin typeface="Times New Roman" panose="02020603050405020304" pitchFamily="18" charset="0"/>
                <a:ea typeface="楷体" panose="02010609060101010101" pitchFamily="49" charset="-122"/>
              </a:rPr>
              <a:t>R</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Python </a:t>
            </a:r>
            <a:r>
              <a:rPr lang="zh-CN" altLang="en-US" sz="2400" b="1" dirty="0">
                <a:latin typeface="Times New Roman" panose="02020603050405020304" pitchFamily="18" charset="0"/>
                <a:ea typeface="楷体" panose="02010609060101010101" pitchFamily="49" charset="-122"/>
              </a:rPr>
              <a:t>和 </a:t>
            </a:r>
            <a:r>
              <a:rPr lang="en-US" altLang="zh-CN" sz="2400" b="1" dirty="0">
                <a:latin typeface="Times New Roman" panose="02020603050405020304" pitchFamily="18" charset="0"/>
                <a:ea typeface="楷体" panose="02010609060101010101" pitchFamily="49" charset="-122"/>
              </a:rPr>
              <a:t>Julia </a:t>
            </a:r>
            <a:r>
              <a:rPr lang="zh-CN" altLang="en-US" sz="2400" b="1" dirty="0">
                <a:latin typeface="Times New Roman" panose="02020603050405020304" pitchFamily="18" charset="0"/>
                <a:ea typeface="楷体" panose="02010609060101010101" pitchFamily="49" charset="-122"/>
              </a:rPr>
              <a:t>代码示例可见附录 </a:t>
            </a:r>
            <a:r>
              <a:rPr lang="en-US" altLang="zh-CN" sz="2400" b="1" dirty="0">
                <a:latin typeface="Times New Roman" panose="02020603050405020304" pitchFamily="18" charset="0"/>
                <a:ea typeface="楷体" panose="02010609060101010101" pitchFamily="49" charset="-122"/>
              </a:rPr>
              <a:t>S1.2 </a:t>
            </a:r>
            <a:r>
              <a:rPr lang="zh-CN" altLang="en-US" sz="2400" b="1" dirty="0">
                <a:latin typeface="Times New Roman" panose="02020603050405020304" pitchFamily="18" charset="0"/>
                <a:ea typeface="楷体" panose="02010609060101010101" pitchFamily="49" charset="-122"/>
              </a:rPr>
              <a:t>或访问 </a:t>
            </a:r>
            <a:r>
              <a:rPr lang="en-US" altLang="zh-CN" sz="2400" b="1" dirty="0">
                <a:latin typeface="Times New Roman" panose="02020603050405020304" pitchFamily="18" charset="0"/>
                <a:ea typeface="楷体" panose="02010609060101010101" pitchFamily="49" charset="-122"/>
              </a:rPr>
              <a:t>https://maximilianpi.github.io/Pichler-and-Hartig-2022</a:t>
            </a:r>
            <a:r>
              <a:rPr lang="zh-CN" altLang="en-US" sz="24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3431839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3.1 </a:t>
            </a:r>
            <a:r>
              <a:rPr lang="zh-CN" altLang="en-US" sz="6000" dirty="0">
                <a:solidFill>
                  <a:schemeClr val="bg1"/>
                </a:solidFill>
                <a:latin typeface="Times New Roman" panose="02020603050405020304" pitchFamily="18" charset="0"/>
                <a:ea typeface="楷体" panose="02010609060101010101" pitchFamily="49" charset="-122"/>
              </a:rPr>
              <a:t>支持向量机</a:t>
            </a:r>
          </a:p>
        </p:txBody>
      </p:sp>
      <p:sp>
        <p:nvSpPr>
          <p:cNvPr id="6" name="文本框 5">
            <a:extLst>
              <a:ext uri="{FF2B5EF4-FFF2-40B4-BE49-F238E27FC236}">
                <a16:creationId xmlns:a16="http://schemas.microsoft.com/office/drawing/2014/main" id="{D7BDCD4B-340F-4521-9A98-36DAE44AB2E5}"/>
              </a:ext>
            </a:extLst>
          </p:cNvPr>
          <p:cNvSpPr txBox="1"/>
          <p:nvPr/>
        </p:nvSpPr>
        <p:spPr>
          <a:xfrm>
            <a:off x="678545" y="1292241"/>
            <a:ext cx="10988522" cy="3477875"/>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支持向量机（</a:t>
            </a:r>
            <a:r>
              <a:rPr lang="en-US" altLang="zh-CN" sz="2200" b="1" dirty="0">
                <a:latin typeface="Times New Roman" panose="02020603050405020304" pitchFamily="18" charset="0"/>
                <a:ea typeface="楷体" panose="02010609060101010101" pitchFamily="49" charset="-122"/>
              </a:rPr>
              <a:t>SVM</a:t>
            </a:r>
            <a:r>
              <a:rPr lang="zh-CN" altLang="en-US" sz="2200" b="1" dirty="0">
                <a:latin typeface="Times New Roman" panose="02020603050405020304" pitchFamily="18" charset="0"/>
                <a:ea typeface="楷体" panose="02010609060101010101" pitchFamily="49" charset="-122"/>
              </a:rPr>
              <a:t>）是一种</a:t>
            </a:r>
            <a:r>
              <a:rPr lang="zh-CN" altLang="en-US" sz="2200" b="1" dirty="0">
                <a:solidFill>
                  <a:srgbClr val="FF0000"/>
                </a:solidFill>
                <a:latin typeface="Times New Roman" panose="02020603050405020304" pitchFamily="18" charset="0"/>
                <a:ea typeface="楷体" panose="02010609060101010101" pitchFamily="49" charset="-122"/>
              </a:rPr>
              <a:t>二元分类器</a:t>
            </a:r>
            <a:r>
              <a:rPr lang="zh-CN" altLang="en-US" sz="2200" b="1" dirty="0">
                <a:latin typeface="Times New Roman" panose="02020603050405020304" pitchFamily="18" charset="0"/>
                <a:ea typeface="楷体" panose="02010609060101010101" pitchFamily="49" charset="-122"/>
              </a:rPr>
              <a:t>（可扩展到多类和回归任务，见表</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），其</a:t>
            </a:r>
            <a:r>
              <a:rPr lang="zh-CN" altLang="en-US" sz="2200" b="1" dirty="0">
                <a:solidFill>
                  <a:srgbClr val="FF0000"/>
                </a:solidFill>
                <a:latin typeface="Times New Roman" panose="02020603050405020304" pitchFamily="18" charset="0"/>
                <a:ea typeface="楷体" panose="02010609060101010101" pitchFamily="49" charset="-122"/>
              </a:rPr>
              <a:t>通过在特征（预测变量）空间中用一个超平面来分隔可用类别</a:t>
            </a:r>
            <a:r>
              <a:rPr lang="zh-CN" altLang="en-US" sz="2200" b="1" dirty="0">
                <a:latin typeface="Times New Roman" panose="02020603050405020304" pitchFamily="18" charset="0"/>
                <a:ea typeface="楷体" panose="02010609060101010101" pitchFamily="49" charset="-122"/>
              </a:rPr>
              <a:t>（参见表</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中的 </a:t>
            </a:r>
            <a:r>
              <a:rPr lang="en-US" altLang="zh-CN" sz="2200" b="1" dirty="0">
                <a:latin typeface="Times New Roman" panose="02020603050405020304" pitchFamily="18" charset="0"/>
                <a:ea typeface="楷体" panose="02010609060101010101" pitchFamily="49" charset="-122"/>
              </a:rPr>
              <a:t>SVM</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SVM </a:t>
            </a:r>
            <a:r>
              <a:rPr lang="zh-CN" altLang="en-US" sz="2200" b="1" dirty="0">
                <a:latin typeface="Times New Roman" panose="02020603050405020304" pitchFamily="18" charset="0"/>
                <a:ea typeface="楷体" panose="02010609060101010101" pitchFamily="49" charset="-122"/>
              </a:rPr>
              <a:t>的前身</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广义画像算法</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早在 </a:t>
            </a:r>
            <a:r>
              <a:rPr lang="en-US" altLang="zh-CN" sz="2200" b="1" dirty="0" err="1">
                <a:latin typeface="Times New Roman" panose="02020603050405020304" pitchFamily="18" charset="0"/>
                <a:ea typeface="楷体" panose="02010609060101010101" pitchFamily="49" charset="-122"/>
              </a:rPr>
              <a:t>Vapnik</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与 </a:t>
            </a:r>
            <a:r>
              <a:rPr lang="en-US" altLang="zh-CN" sz="2200" b="1" dirty="0">
                <a:latin typeface="Times New Roman" panose="02020603050405020304" pitchFamily="18" charset="0"/>
                <a:ea typeface="楷体" panose="02010609060101010101" pitchFamily="49" charset="-122"/>
              </a:rPr>
              <a:t>Lerner</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1963</a:t>
            </a:r>
            <a:r>
              <a:rPr lang="zh-CN" altLang="en-US" sz="2200" b="1" dirty="0">
                <a:latin typeface="Times New Roman" panose="02020603050405020304" pitchFamily="18" charset="0"/>
                <a:ea typeface="楷体" panose="02010609060101010101" pitchFamily="49" charset="-122"/>
              </a:rPr>
              <a:t>）就已提出。广义画像算法在当时计算代价较低（这很重要），但与感知器（即人工神经网络的早期前身）一样，无法解决非线性任务。</a:t>
            </a:r>
            <a:r>
              <a:rPr lang="en-US" altLang="zh-CN" sz="2200" b="1" dirty="0" err="1">
                <a:latin typeface="Times New Roman" panose="02020603050405020304" pitchFamily="18" charset="0"/>
                <a:ea typeface="楷体" panose="02010609060101010101" pitchFamily="49" charset="-122"/>
              </a:rPr>
              <a:t>Boser</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1992</a:t>
            </a:r>
            <a:r>
              <a:rPr lang="zh-CN" altLang="en-US" sz="2200" b="1" dirty="0">
                <a:latin typeface="Times New Roman" panose="02020603050405020304" pitchFamily="18" charset="0"/>
                <a:ea typeface="楷体" panose="02010609060101010101" pitchFamily="49" charset="-122"/>
              </a:rPr>
              <a:t>）通过采用非线性特征空间变换（即核技巧），使得任务在变换后的空间中线性可分，从而克服了这一障碍（即现代形式的广义画像算法</a:t>
            </a:r>
            <a:r>
              <a:rPr lang="en-US" altLang="zh-CN" sz="2200" b="1" dirty="0">
                <a:latin typeface="Times New Roman" panose="02020603050405020304" pitchFamily="18" charset="0"/>
                <a:ea typeface="楷体" panose="02010609060101010101" pitchFamily="49" charset="-122"/>
              </a:rPr>
              <a:t>——SVM</a:t>
            </a:r>
            <a:r>
              <a:rPr lang="zh-CN" altLang="en-US" sz="2200" b="1" dirty="0">
                <a:latin typeface="Times New Roman" panose="02020603050405020304" pitchFamily="18" charset="0"/>
                <a:ea typeface="楷体" panose="02010609060101010101" pitchFamily="49" charset="-122"/>
              </a:rPr>
              <a:t>）。由于在处理高维数据时具有较高的计算效率，并且与深度学习相比对数据量的需求相对较低，</a:t>
            </a:r>
            <a:r>
              <a:rPr lang="en-US" altLang="zh-CN" sz="2200" b="1" dirty="0">
                <a:latin typeface="Times New Roman" panose="02020603050405020304" pitchFamily="18" charset="0"/>
                <a:ea typeface="楷体" panose="02010609060101010101" pitchFamily="49" charset="-122"/>
              </a:rPr>
              <a:t>SVM </a:t>
            </a:r>
            <a:r>
              <a:rPr lang="zh-CN" altLang="en-US" sz="2200" b="1" dirty="0">
                <a:latin typeface="Times New Roman" panose="02020603050405020304" pitchFamily="18" charset="0"/>
                <a:ea typeface="楷体" panose="02010609060101010101" pitchFamily="49" charset="-122"/>
              </a:rPr>
              <a:t>在深度学习兴起之前曾是生态与进化研究中图像分类（尤其是遥感领域）最常用的方法之一（例如 </a:t>
            </a:r>
            <a:r>
              <a:rPr lang="en-US" altLang="zh-CN" sz="2200" b="1" dirty="0">
                <a:latin typeface="Times New Roman" panose="02020603050405020304" pitchFamily="18" charset="0"/>
                <a:ea typeface="楷体" panose="02010609060101010101" pitchFamily="49" charset="-122"/>
              </a:rPr>
              <a:t>Gualtieri &amp; </a:t>
            </a:r>
            <a:r>
              <a:rPr lang="en-US" altLang="zh-CN" sz="2200" b="1" dirty="0" err="1">
                <a:latin typeface="Times New Roman" panose="02020603050405020304" pitchFamily="18" charset="0"/>
                <a:ea typeface="楷体" panose="02010609060101010101" pitchFamily="49" charset="-122"/>
              </a:rPr>
              <a:t>Cromp</a:t>
            </a:r>
            <a:r>
              <a:rPr lang="en-US" altLang="zh-CN" sz="2200" b="1" dirty="0">
                <a:latin typeface="Times New Roman" panose="02020603050405020304" pitchFamily="18" charset="0"/>
                <a:ea typeface="楷体" panose="02010609060101010101" pitchFamily="49" charset="-122"/>
              </a:rPr>
              <a:t>, 1999</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Melgani</a:t>
            </a:r>
            <a:r>
              <a:rPr lang="en-US" altLang="zh-CN" sz="2200" b="1" dirty="0">
                <a:latin typeface="Times New Roman" panose="02020603050405020304" pitchFamily="18" charset="0"/>
                <a:ea typeface="楷体" panose="02010609060101010101" pitchFamily="49" charset="-122"/>
              </a:rPr>
              <a:t> &amp; Bruzzone, 2004</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Mountrakis</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2011</a:t>
            </a:r>
            <a:r>
              <a:rPr lang="zh-CN" altLang="en-US" sz="2200" b="1" dirty="0">
                <a:latin typeface="Times New Roman" panose="02020603050405020304" pitchFamily="18" charset="0"/>
                <a:ea typeface="楷体" panose="02010609060101010101" pitchFamily="49" charset="-122"/>
              </a:rPr>
              <a:t>）。</a:t>
            </a:r>
          </a:p>
        </p:txBody>
      </p:sp>
      <p:pic>
        <p:nvPicPr>
          <p:cNvPr id="4" name="图片 3">
            <a:extLst>
              <a:ext uri="{FF2B5EF4-FFF2-40B4-BE49-F238E27FC236}">
                <a16:creationId xmlns:a16="http://schemas.microsoft.com/office/drawing/2014/main" id="{B579E0D9-B1A6-4AC8-9D4F-C9CB18BEE2AE}"/>
              </a:ext>
            </a:extLst>
          </p:cNvPr>
          <p:cNvPicPr>
            <a:picLocks noChangeAspect="1"/>
          </p:cNvPicPr>
          <p:nvPr/>
        </p:nvPicPr>
        <p:blipFill>
          <a:blip r:embed="rId2"/>
          <a:stretch>
            <a:fillRect/>
          </a:stretch>
        </p:blipFill>
        <p:spPr>
          <a:xfrm>
            <a:off x="598627" y="4981601"/>
            <a:ext cx="11148357" cy="1608581"/>
          </a:xfrm>
          <a:prstGeom prst="rect">
            <a:avLst/>
          </a:prstGeom>
        </p:spPr>
      </p:pic>
    </p:spTree>
    <p:extLst>
      <p:ext uri="{BB962C8B-B14F-4D97-AF65-F5344CB8AC3E}">
        <p14:creationId xmlns:p14="http://schemas.microsoft.com/office/powerpoint/2010/main" val="3198129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2065867" y="2683928"/>
            <a:ext cx="8695266" cy="1710276"/>
          </a:xfrm>
          <a:prstGeom prst="rect">
            <a:avLst/>
          </a:prstGeom>
          <a:noFill/>
        </p:spPr>
        <p:txBody>
          <a:bodyPr wrap="square" rtlCol="0">
            <a:spAutoFit/>
          </a:bodyPr>
          <a:lstStyle/>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背景：大数据时代下的生态学</a:t>
            </a:r>
            <a:endParaRPr lang="en-US" altLang="zh-CN" sz="4800" b="1" dirty="0">
              <a:solidFill>
                <a:srgbClr val="FF0000"/>
              </a:solidFill>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精读：生态学中的机器学习</a:t>
            </a:r>
            <a:endParaRPr lang="en-US" altLang="zh-CN" sz="48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726653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3.2 </a:t>
            </a:r>
            <a:r>
              <a:rPr lang="zh-CN" altLang="en-US" sz="6000" dirty="0">
                <a:solidFill>
                  <a:schemeClr val="bg1"/>
                </a:solidFill>
                <a:latin typeface="Times New Roman" panose="02020603050405020304" pitchFamily="18" charset="0"/>
                <a:ea typeface="楷体" panose="02010609060101010101" pitchFamily="49" charset="-122"/>
              </a:rPr>
              <a:t>集成模型</a:t>
            </a:r>
          </a:p>
        </p:txBody>
      </p:sp>
      <p:sp>
        <p:nvSpPr>
          <p:cNvPr id="6" name="文本框 5">
            <a:extLst>
              <a:ext uri="{FF2B5EF4-FFF2-40B4-BE49-F238E27FC236}">
                <a16:creationId xmlns:a16="http://schemas.microsoft.com/office/drawing/2014/main" id="{D7BDCD4B-340F-4521-9A98-36DAE44AB2E5}"/>
              </a:ext>
            </a:extLst>
          </p:cNvPr>
          <p:cNvSpPr txBox="1"/>
          <p:nvPr/>
        </p:nvSpPr>
        <p:spPr>
          <a:xfrm>
            <a:off x="678545" y="1292241"/>
            <a:ext cx="10988522" cy="4801314"/>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除了支持向量机之外，集成模型是另一种在 </a:t>
            </a:r>
            <a:r>
              <a:rPr lang="en-US" altLang="zh-CN" sz="2200" b="1" dirty="0">
                <a:latin typeface="Times New Roman" panose="02020603050405020304" pitchFamily="18" charset="0"/>
                <a:ea typeface="楷体" panose="02010609060101010101" pitchFamily="49" charset="-122"/>
              </a:rPr>
              <a:t>90 </a:t>
            </a:r>
            <a:r>
              <a:rPr lang="zh-CN" altLang="en-US" sz="2200" b="1" dirty="0">
                <a:latin typeface="Times New Roman" panose="02020603050405020304" pitchFamily="18" charset="0"/>
                <a:ea typeface="楷体" panose="02010609060101010101" pitchFamily="49" charset="-122"/>
              </a:rPr>
              <a:t>年代兴起的核心机器学习范式：</a:t>
            </a:r>
            <a:r>
              <a:rPr lang="en-US" altLang="zh-CN" sz="2200" b="1" dirty="0" err="1">
                <a:latin typeface="Times New Roman" panose="02020603050405020304" pitchFamily="18" charset="0"/>
                <a:ea typeface="楷体" panose="02010609060101010101" pitchFamily="49" charset="-122"/>
              </a:rPr>
              <a:t>Schapire</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1990</a:t>
            </a:r>
            <a:r>
              <a:rPr lang="zh-CN" altLang="en-US" sz="2200" b="1" dirty="0">
                <a:latin typeface="Times New Roman" panose="02020603050405020304" pitchFamily="18" charset="0"/>
                <a:ea typeface="楷体" panose="02010609060101010101" pitchFamily="49" charset="-122"/>
              </a:rPr>
              <a:t>）证明，即便</a:t>
            </a:r>
            <a:r>
              <a:rPr lang="zh-CN" altLang="en-US" sz="2200" b="1" dirty="0">
                <a:solidFill>
                  <a:srgbClr val="FF0000"/>
                </a:solidFill>
                <a:latin typeface="Times New Roman" panose="02020603050405020304" pitchFamily="18" charset="0"/>
                <a:ea typeface="楷体" panose="02010609060101010101" pitchFamily="49" charset="-122"/>
              </a:rPr>
              <a:t>单个模型是“弱学习器”</a:t>
            </a:r>
            <a:r>
              <a:rPr lang="zh-CN" altLang="en-US" sz="2200" b="1" dirty="0">
                <a:latin typeface="Times New Roman" panose="02020603050405020304" pitchFamily="18" charset="0"/>
                <a:ea typeface="楷体" panose="02010609060101010101" pitchFamily="49" charset="-122"/>
              </a:rPr>
              <a:t>（通常为简单模型，如线性回归或分类回归树，参见 </a:t>
            </a:r>
            <a:r>
              <a:rPr lang="en-US" altLang="zh-CN" sz="2200" b="1" dirty="0">
                <a:latin typeface="Times New Roman" panose="02020603050405020304" pitchFamily="18" charset="0"/>
                <a:ea typeface="楷体" panose="02010609060101010101" pitchFamily="49" charset="-122"/>
              </a:rPr>
              <a:t>Friedman, 2001</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当将这些模型的预测进行平均时，整体的预测误差往往很低，即便每个单独模型的预测误差都很大</a:t>
            </a:r>
            <a:r>
              <a:rPr lang="zh-CN" altLang="en-US" sz="2200" b="1" dirty="0">
                <a:latin typeface="Times New Roman" panose="02020603050405020304" pitchFamily="18" charset="0"/>
                <a:ea typeface="楷体" panose="02010609060101010101" pitchFamily="49" charset="-122"/>
              </a:rPr>
              <a:t>。基于“弱学习器”的集成思想催生了两种重要技术：提升（</a:t>
            </a:r>
            <a:r>
              <a:rPr lang="en-US" altLang="zh-CN" sz="2200" b="1" dirty="0">
                <a:latin typeface="Times New Roman" panose="02020603050405020304" pitchFamily="18" charset="0"/>
                <a:ea typeface="楷体" panose="02010609060101010101" pitchFamily="49" charset="-122"/>
              </a:rPr>
              <a:t>boosting</a:t>
            </a:r>
            <a:r>
              <a:rPr lang="zh-CN" altLang="en-US" sz="2200" b="1" dirty="0">
                <a:latin typeface="Times New Roman" panose="02020603050405020304" pitchFamily="18" charset="0"/>
                <a:ea typeface="楷体" panose="02010609060101010101" pitchFamily="49" charset="-122"/>
              </a:rPr>
              <a:t>）和装袋（</a:t>
            </a:r>
            <a:r>
              <a:rPr lang="en-US" altLang="zh-CN" sz="2200" b="1" dirty="0">
                <a:latin typeface="Times New Roman" panose="02020603050405020304" pitchFamily="18" charset="0"/>
                <a:ea typeface="楷体" panose="02010609060101010101" pitchFamily="49" charset="-122"/>
              </a:rPr>
              <a:t>bagging</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solidFill>
                  <a:srgbClr val="FF0000"/>
                </a:solidFill>
                <a:latin typeface="Times New Roman" panose="02020603050405020304" pitchFamily="18" charset="0"/>
                <a:ea typeface="楷体" panose="02010609060101010101" pitchFamily="49" charset="-122"/>
              </a:rPr>
              <a:t>提升是一种序贯训练弱学习器的集成方法，训练方式包括通过使下一个模型纠正前一模型的错误来实现</a:t>
            </a:r>
            <a:r>
              <a:rPr lang="zh-CN" altLang="en-US" sz="2200" b="1" dirty="0">
                <a:latin typeface="Times New Roman" panose="02020603050405020304" pitchFamily="18" charset="0"/>
                <a:ea typeface="楷体" panose="02010609060101010101" pitchFamily="49" charset="-122"/>
              </a:rPr>
              <a:t>（对被误分类的观测赋予更高权重的 </a:t>
            </a:r>
            <a:r>
              <a:rPr lang="en-US" altLang="zh-CN" sz="2200" b="1" dirty="0">
                <a:latin typeface="Times New Roman" panose="02020603050405020304" pitchFamily="18" charset="0"/>
                <a:ea typeface="楷体" panose="02010609060101010101" pitchFamily="49" charset="-122"/>
              </a:rPr>
              <a:t>AdaBoost</a:t>
            </a:r>
            <a:r>
              <a:rPr lang="zh-CN" altLang="en-US" sz="2200" b="1" dirty="0">
                <a:latin typeface="Times New Roman" panose="02020603050405020304" pitchFamily="18" charset="0"/>
                <a:ea typeface="楷体" panose="02010609060101010101" pitchFamily="49" charset="-122"/>
              </a:rPr>
              <a:t>，见 </a:t>
            </a:r>
            <a:r>
              <a:rPr lang="en-US" altLang="zh-CN" sz="2200" b="1" dirty="0">
                <a:latin typeface="Times New Roman" panose="02020603050405020304" pitchFamily="18" charset="0"/>
                <a:ea typeface="楷体" panose="02010609060101010101" pitchFamily="49" charset="-122"/>
              </a:rPr>
              <a:t>Freund &amp; </a:t>
            </a:r>
            <a:r>
              <a:rPr lang="en-US" altLang="zh-CN" sz="2200" b="1" dirty="0" err="1">
                <a:latin typeface="Times New Roman" panose="02020603050405020304" pitchFamily="18" charset="0"/>
                <a:ea typeface="楷体" panose="02010609060101010101" pitchFamily="49" charset="-122"/>
              </a:rPr>
              <a:t>Schapire</a:t>
            </a:r>
            <a:r>
              <a:rPr lang="en-US" altLang="zh-CN" sz="2200" b="1" dirty="0">
                <a:latin typeface="Times New Roman" panose="02020603050405020304" pitchFamily="18" charset="0"/>
                <a:ea typeface="楷体" panose="02010609060101010101" pitchFamily="49" charset="-122"/>
              </a:rPr>
              <a:t>, 1997</a:t>
            </a:r>
            <a:r>
              <a:rPr lang="zh-CN" altLang="en-US" sz="2200" b="1" dirty="0">
                <a:latin typeface="Times New Roman" panose="02020603050405020304" pitchFamily="18" charset="0"/>
                <a:ea typeface="楷体" panose="02010609060101010101" pitchFamily="49" charset="-122"/>
              </a:rPr>
              <a:t>），或通过序贯优化一个可微分的通用目标（代价）函数来实现的梯度提升（</a:t>
            </a:r>
            <a:r>
              <a:rPr lang="en-US" altLang="zh-CN" sz="2200" b="1" dirty="0">
                <a:latin typeface="Times New Roman" panose="02020603050405020304" pitchFamily="18" charset="0"/>
                <a:ea typeface="楷体" panose="02010609060101010101" pitchFamily="49" charset="-122"/>
              </a:rPr>
              <a:t>gradient boosting</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Friedman, 2001</a:t>
            </a:r>
            <a:r>
              <a:rPr lang="zh-CN" altLang="en-US" sz="2200" b="1" dirty="0">
                <a:latin typeface="Times New Roman" panose="02020603050405020304" pitchFamily="18" charset="0"/>
                <a:ea typeface="楷体" panose="02010609060101010101" pitchFamily="49" charset="-122"/>
              </a:rPr>
              <a:t>），后者在当今处于技术前沿（例如用于物种分布模型的提升回归树，见 </a:t>
            </a:r>
            <a:r>
              <a:rPr lang="en-US" altLang="zh-CN" sz="2200" b="1" dirty="0" err="1">
                <a:latin typeface="Times New Roman" panose="02020603050405020304" pitchFamily="18" charset="0"/>
                <a:ea typeface="楷体" panose="02010609060101010101" pitchFamily="49" charset="-122"/>
              </a:rPr>
              <a:t>Elith</a:t>
            </a:r>
            <a:r>
              <a:rPr lang="en-US" altLang="zh-CN" sz="2200" b="1" dirty="0">
                <a:latin typeface="Times New Roman" panose="02020603050405020304" pitchFamily="18" charset="0"/>
                <a:ea typeface="楷体" panose="02010609060101010101" pitchFamily="49" charset="-122"/>
              </a:rPr>
              <a:t> et al., 2008</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Elith</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Leathwick</a:t>
            </a:r>
            <a:r>
              <a:rPr lang="en-US" altLang="zh-CN" sz="2200" b="1" dirty="0">
                <a:latin typeface="Times New Roman" panose="02020603050405020304" pitchFamily="18" charset="0"/>
                <a:ea typeface="楷体" panose="02010609060101010101" pitchFamily="49" charset="-122"/>
              </a:rPr>
              <a:t>, 2009</a:t>
            </a:r>
            <a:r>
              <a:rPr lang="zh-CN" altLang="en-US" sz="2200" b="1" dirty="0">
                <a:latin typeface="Times New Roman" panose="02020603050405020304" pitchFamily="18" charset="0"/>
                <a:ea typeface="楷体" panose="02010609060101010101" pitchFamily="49" charset="-122"/>
              </a:rPr>
              <a:t>；参见表 </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solidFill>
                  <a:srgbClr val="FF0000"/>
                </a:solidFill>
                <a:latin typeface="Times New Roman" panose="02020603050405020304" pitchFamily="18" charset="0"/>
                <a:ea typeface="楷体" panose="02010609060101010101" pitchFamily="49" charset="-122"/>
              </a:rPr>
              <a:t>在装袋（自助聚合，</a:t>
            </a:r>
            <a:r>
              <a:rPr lang="en-US" altLang="zh-CN" sz="2200" b="1" dirty="0">
                <a:solidFill>
                  <a:srgbClr val="FF0000"/>
                </a:solidFill>
                <a:latin typeface="Times New Roman" panose="02020603050405020304" pitchFamily="18" charset="0"/>
                <a:ea typeface="楷体" panose="02010609060101010101" pitchFamily="49" charset="-122"/>
              </a:rPr>
              <a:t>bootstrap aggregation</a:t>
            </a:r>
            <a:r>
              <a:rPr lang="zh-CN" altLang="en-US" sz="2200" b="1" dirty="0">
                <a:solidFill>
                  <a:srgbClr val="FF0000"/>
                </a:solidFill>
                <a:latin typeface="Times New Roman" panose="02020603050405020304" pitchFamily="18" charset="0"/>
                <a:ea typeface="楷体" panose="02010609060101010101" pitchFamily="49" charset="-122"/>
              </a:rPr>
              <a:t>）中，通过在自助样本上训练若干互相独立的弱模型来构建集成</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Breiman</a:t>
            </a:r>
            <a:r>
              <a:rPr lang="en-US" altLang="zh-CN" sz="2200" b="1" dirty="0">
                <a:latin typeface="Times New Roman" panose="02020603050405020304" pitchFamily="18" charset="0"/>
                <a:ea typeface="楷体" panose="02010609060101010101" pitchFamily="49" charset="-122"/>
              </a:rPr>
              <a:t>, 1996</a:t>
            </a:r>
            <a:r>
              <a:rPr lang="zh-CN" altLang="en-US" sz="2200" b="1" dirty="0">
                <a:latin typeface="Times New Roman" panose="02020603050405020304" pitchFamily="18" charset="0"/>
                <a:ea typeface="楷体" panose="02010609060101010101" pitchFamily="49" charset="-122"/>
              </a:rPr>
              <a:t>）。一个著名的代表是随机森林（</a:t>
            </a:r>
            <a:r>
              <a:rPr lang="en-US" altLang="zh-CN" sz="2200" b="1" dirty="0">
                <a:latin typeface="Times New Roman" panose="02020603050405020304" pitchFamily="18" charset="0"/>
                <a:ea typeface="楷体" panose="02010609060101010101" pitchFamily="49" charset="-122"/>
              </a:rPr>
              <a:t>RF</a:t>
            </a:r>
            <a:r>
              <a:rPr lang="zh-CN" altLang="en-US" sz="2200" b="1" dirty="0">
                <a:latin typeface="Times New Roman" panose="02020603050405020304" pitchFamily="18" charset="0"/>
                <a:ea typeface="楷体" panose="02010609060101010101" pitchFamily="49" charset="-122"/>
              </a:rPr>
              <a:t>）算法，它还在每个决策树节点对特征进行子抽样（参见表 </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Breiman</a:t>
            </a:r>
            <a:r>
              <a:rPr lang="en-US" altLang="zh-CN" sz="2200" b="1" dirty="0">
                <a:latin typeface="Times New Roman" panose="02020603050405020304" pitchFamily="18" charset="0"/>
                <a:ea typeface="楷体" panose="02010609060101010101" pitchFamily="49" charset="-122"/>
              </a:rPr>
              <a:t>, 2001a</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68687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3.2 </a:t>
            </a:r>
            <a:r>
              <a:rPr lang="zh-CN" altLang="en-US" sz="6000" dirty="0">
                <a:solidFill>
                  <a:schemeClr val="bg1"/>
                </a:solidFill>
                <a:latin typeface="Times New Roman" panose="02020603050405020304" pitchFamily="18" charset="0"/>
                <a:ea typeface="楷体" panose="02010609060101010101" pitchFamily="49" charset="-122"/>
              </a:rPr>
              <a:t>集成模型</a:t>
            </a:r>
          </a:p>
        </p:txBody>
      </p:sp>
      <p:sp>
        <p:nvSpPr>
          <p:cNvPr id="6" name="文本框 5">
            <a:extLst>
              <a:ext uri="{FF2B5EF4-FFF2-40B4-BE49-F238E27FC236}">
                <a16:creationId xmlns:a16="http://schemas.microsoft.com/office/drawing/2014/main" id="{D7BDCD4B-340F-4521-9A98-36DAE44AB2E5}"/>
              </a:ext>
            </a:extLst>
          </p:cNvPr>
          <p:cNvSpPr txBox="1"/>
          <p:nvPr/>
        </p:nvSpPr>
        <p:spPr>
          <a:xfrm>
            <a:off x="678545" y="1292241"/>
            <a:ext cx="10988522" cy="2462213"/>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集成模型基于一个至今仍然有效的重要机器学习原则：</a:t>
            </a:r>
            <a:r>
              <a:rPr lang="zh-CN" altLang="en-US" sz="2200" b="1" dirty="0">
                <a:solidFill>
                  <a:srgbClr val="FF0000"/>
                </a:solidFill>
                <a:latin typeface="Times New Roman" panose="02020603050405020304" pitchFamily="18" charset="0"/>
                <a:ea typeface="楷体" panose="02010609060101010101" pitchFamily="49" charset="-122"/>
              </a:rPr>
              <a:t>可以通过构建集成将简单算法或统计模型转化为更复杂的算法，尽管集成模型的可解释性较差，但通常具有较低的预测误差</a:t>
            </a:r>
            <a:r>
              <a:rPr lang="zh-CN" altLang="en-US" sz="2200" b="1" dirty="0">
                <a:latin typeface="Times New Roman" panose="02020603050405020304" pitchFamily="18" charset="0"/>
                <a:ea typeface="楷体" panose="02010609060101010101" pitchFamily="49" charset="-122"/>
              </a:rPr>
              <a:t>（见第</a:t>
            </a:r>
            <a:r>
              <a:rPr lang="en-US" altLang="zh-CN" sz="2200" b="1" dirty="0">
                <a:latin typeface="Times New Roman" panose="02020603050405020304" pitchFamily="18" charset="0"/>
                <a:ea typeface="楷体" panose="02010609060101010101" pitchFamily="49" charset="-122"/>
              </a:rPr>
              <a:t>4</a:t>
            </a:r>
            <a:r>
              <a:rPr lang="zh-CN" altLang="en-US" sz="2200" b="1" dirty="0">
                <a:latin typeface="Times New Roman" panose="02020603050405020304" pitchFamily="18" charset="0"/>
                <a:ea typeface="楷体" panose="02010609060101010101" pitchFamily="49" charset="-122"/>
              </a:rPr>
              <a:t>节）。</a:t>
            </a:r>
            <a:r>
              <a:rPr lang="en-US" altLang="zh-CN" sz="2200" b="1" dirty="0">
                <a:latin typeface="Times New Roman" panose="02020603050405020304" pitchFamily="18" charset="0"/>
                <a:ea typeface="楷体" panose="02010609060101010101" pitchFamily="49" charset="-122"/>
              </a:rPr>
              <a:t>BRT </a:t>
            </a:r>
            <a:r>
              <a:rPr lang="zh-CN" altLang="en-US" sz="2200" b="1" dirty="0">
                <a:latin typeface="Times New Roman" panose="02020603050405020304" pitchFamily="18" charset="0"/>
                <a:ea typeface="楷体" panose="02010609060101010101" pitchFamily="49" charset="-122"/>
              </a:rPr>
              <a:t>与 </a:t>
            </a:r>
            <a:r>
              <a:rPr lang="en-US" altLang="zh-CN" sz="2200" b="1" dirty="0">
                <a:latin typeface="Times New Roman" panose="02020603050405020304" pitchFamily="18" charset="0"/>
                <a:ea typeface="楷体" panose="02010609060101010101" pitchFamily="49" charset="-122"/>
              </a:rPr>
              <a:t>RF </a:t>
            </a:r>
            <a:r>
              <a:rPr lang="zh-CN" altLang="en-US" sz="2200" b="1" dirty="0">
                <a:latin typeface="Times New Roman" panose="02020603050405020304" pitchFamily="18" charset="0"/>
                <a:ea typeface="楷体" panose="02010609060101010101" pitchFamily="49" charset="-122"/>
              </a:rPr>
              <a:t>仍被广泛应用，主要用于结构化的表格数据（见表 </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），这部分原因是它们在</a:t>
            </a:r>
            <a:r>
              <a:rPr lang="zh-CN" altLang="en-US" sz="2200" b="1" dirty="0">
                <a:solidFill>
                  <a:srgbClr val="FF0000"/>
                </a:solidFill>
                <a:latin typeface="Times New Roman" panose="02020603050405020304" pitchFamily="18" charset="0"/>
                <a:ea typeface="楷体" panose="02010609060101010101" pitchFamily="49" charset="-122"/>
              </a:rPr>
              <a:t>样本量较小的数据集上通常比深度学习模型表现更好</a:t>
            </a:r>
            <a:r>
              <a:rPr lang="zh-CN" altLang="en-US" sz="2200" b="1" dirty="0">
                <a:latin typeface="Times New Roman" panose="02020603050405020304" pitchFamily="18" charset="0"/>
                <a:ea typeface="楷体" panose="02010609060101010101" pitchFamily="49" charset="-122"/>
              </a:rPr>
              <a:t>。集成模型在生态学与进化学中的近期应用示例包括生态网络的预测（</a:t>
            </a:r>
            <a:r>
              <a:rPr lang="en-US" altLang="zh-CN" sz="2200" b="1" dirty="0">
                <a:latin typeface="Times New Roman" panose="02020603050405020304" pitchFamily="18" charset="0"/>
                <a:ea typeface="楷体" panose="02010609060101010101" pitchFamily="49" charset="-122"/>
              </a:rPr>
              <a:t>Pichler et al., 2020</a:t>
            </a:r>
            <a:r>
              <a:rPr lang="zh-CN" altLang="en-US" sz="2200" b="1" dirty="0">
                <a:latin typeface="Times New Roman" panose="02020603050405020304" pitchFamily="18" charset="0"/>
                <a:ea typeface="楷体" panose="02010609060101010101" pitchFamily="49" charset="-122"/>
              </a:rPr>
              <a:t>）、将基因变异与表型相连（</a:t>
            </a:r>
            <a:r>
              <a:rPr lang="en-US" altLang="zh-CN" sz="2200" b="1" dirty="0" err="1">
                <a:latin typeface="Times New Roman" panose="02020603050405020304" pitchFamily="18" charset="0"/>
                <a:ea typeface="楷体" panose="02010609060101010101" pitchFamily="49" charset="-122"/>
              </a:rPr>
              <a:t>Brieuc</a:t>
            </a:r>
            <a:r>
              <a:rPr lang="en-US" altLang="zh-CN" sz="2200" b="1" dirty="0">
                <a:latin typeface="Times New Roman" panose="02020603050405020304" pitchFamily="18" charset="0"/>
                <a:ea typeface="楷体" panose="02010609060101010101" pitchFamily="49" charset="-122"/>
              </a:rPr>
              <a:t> et al., 2018</a:t>
            </a:r>
            <a:r>
              <a:rPr lang="zh-CN" altLang="en-US" sz="2200" b="1" dirty="0">
                <a:latin typeface="Times New Roman" panose="02020603050405020304" pitchFamily="18" charset="0"/>
                <a:ea typeface="楷体" panose="02010609060101010101" pitchFamily="49" charset="-122"/>
              </a:rPr>
              <a:t>）、物种分布建模（</a:t>
            </a:r>
            <a:r>
              <a:rPr lang="en-US" altLang="zh-CN" sz="2200" b="1" dirty="0" err="1">
                <a:latin typeface="Times New Roman" panose="02020603050405020304" pitchFamily="18" charset="0"/>
                <a:ea typeface="楷体" panose="02010609060101010101" pitchFamily="49" charset="-122"/>
              </a:rPr>
              <a:t>Elith</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Leathwick</a:t>
            </a:r>
            <a:r>
              <a:rPr lang="en-US" altLang="zh-CN" sz="2200" b="1" dirty="0">
                <a:latin typeface="Times New Roman" panose="02020603050405020304" pitchFamily="18" charset="0"/>
                <a:ea typeface="楷体" panose="02010609060101010101" pitchFamily="49" charset="-122"/>
              </a:rPr>
              <a:t>, 2009</a:t>
            </a:r>
            <a:r>
              <a:rPr lang="zh-CN" altLang="en-US" sz="2200" b="1" dirty="0">
                <a:latin typeface="Times New Roman" panose="02020603050405020304" pitchFamily="18" charset="0"/>
                <a:ea typeface="楷体" panose="02010609060101010101" pitchFamily="49" charset="-122"/>
              </a:rPr>
              <a:t>）以及遥感领域的多种应用（</a:t>
            </a:r>
            <a:r>
              <a:rPr lang="en-US" altLang="zh-CN" sz="2200" b="1" dirty="0" err="1">
                <a:latin typeface="Times New Roman" panose="02020603050405020304" pitchFamily="18" charset="0"/>
                <a:ea typeface="楷体" panose="02010609060101010101" pitchFamily="49" charset="-122"/>
              </a:rPr>
              <a:t>Belgiu</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Drăguţ</a:t>
            </a:r>
            <a:r>
              <a:rPr lang="en-US" altLang="zh-CN" sz="2200" b="1" dirty="0">
                <a:latin typeface="Times New Roman" panose="02020603050405020304" pitchFamily="18" charset="0"/>
                <a:ea typeface="楷体" panose="02010609060101010101" pitchFamily="49" charset="-122"/>
              </a:rPr>
              <a:t>, 2016</a:t>
            </a:r>
            <a:r>
              <a:rPr lang="zh-CN" altLang="en-US" sz="2200" b="1" dirty="0">
                <a:latin typeface="Times New Roman" panose="02020603050405020304" pitchFamily="18" charset="0"/>
                <a:ea typeface="楷体" panose="02010609060101010101" pitchFamily="49" charset="-122"/>
              </a:rPr>
              <a:t>）。</a:t>
            </a:r>
          </a:p>
        </p:txBody>
      </p:sp>
      <p:pic>
        <p:nvPicPr>
          <p:cNvPr id="4" name="图片 3">
            <a:extLst>
              <a:ext uri="{FF2B5EF4-FFF2-40B4-BE49-F238E27FC236}">
                <a16:creationId xmlns:a16="http://schemas.microsoft.com/office/drawing/2014/main" id="{C559E354-1973-4898-A2FD-F89B0FB7E9DA}"/>
              </a:ext>
            </a:extLst>
          </p:cNvPr>
          <p:cNvPicPr>
            <a:picLocks noChangeAspect="1"/>
          </p:cNvPicPr>
          <p:nvPr/>
        </p:nvPicPr>
        <p:blipFill>
          <a:blip r:embed="rId2"/>
          <a:stretch>
            <a:fillRect/>
          </a:stretch>
        </p:blipFill>
        <p:spPr>
          <a:xfrm>
            <a:off x="1466382" y="3816183"/>
            <a:ext cx="9006886" cy="2829436"/>
          </a:xfrm>
          <a:prstGeom prst="rect">
            <a:avLst/>
          </a:prstGeom>
        </p:spPr>
      </p:pic>
    </p:spTree>
    <p:extLst>
      <p:ext uri="{BB962C8B-B14F-4D97-AF65-F5344CB8AC3E}">
        <p14:creationId xmlns:p14="http://schemas.microsoft.com/office/powerpoint/2010/main" val="1459269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3.3 </a:t>
            </a:r>
            <a:r>
              <a:rPr lang="zh-CN" altLang="en-US" sz="6000" dirty="0">
                <a:solidFill>
                  <a:schemeClr val="bg1"/>
                </a:solidFill>
                <a:latin typeface="Times New Roman" panose="02020603050405020304" pitchFamily="18" charset="0"/>
                <a:ea typeface="楷体" panose="02010609060101010101" pitchFamily="49" charset="-122"/>
              </a:rPr>
              <a:t>神经网络</a:t>
            </a:r>
          </a:p>
        </p:txBody>
      </p:sp>
      <p:sp>
        <p:nvSpPr>
          <p:cNvPr id="6" name="文本框 5">
            <a:extLst>
              <a:ext uri="{FF2B5EF4-FFF2-40B4-BE49-F238E27FC236}">
                <a16:creationId xmlns:a16="http://schemas.microsoft.com/office/drawing/2014/main" id="{D7BDCD4B-340F-4521-9A98-36DAE44AB2E5}"/>
              </a:ext>
            </a:extLst>
          </p:cNvPr>
          <p:cNvSpPr txBox="1"/>
          <p:nvPr/>
        </p:nvSpPr>
        <p:spPr>
          <a:xfrm>
            <a:off x="695478" y="1681707"/>
            <a:ext cx="10988522" cy="3631763"/>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人工神经网络（</a:t>
            </a:r>
            <a:r>
              <a:rPr lang="en-US" altLang="zh-CN" sz="2200" b="1" dirty="0">
                <a:latin typeface="Times New Roman" panose="02020603050405020304" pitchFamily="18" charset="0"/>
                <a:ea typeface="楷体" panose="02010609060101010101" pitchFamily="49" charset="-122"/>
              </a:rPr>
              <a:t>ANN</a:t>
            </a:r>
            <a:r>
              <a:rPr lang="zh-CN" altLang="en-US" sz="2200" b="1" dirty="0">
                <a:latin typeface="Times New Roman" panose="02020603050405020304" pitchFamily="18" charset="0"/>
                <a:ea typeface="楷体" panose="02010609060101010101" pitchFamily="49" charset="-122"/>
              </a:rPr>
              <a:t>）受人类大脑结构启发，可以说是最具代表性的机器学习架构，体现了人类长期以来希望将智能构建到计算机中的梦想。第一个完全功能化的 </a:t>
            </a:r>
            <a:r>
              <a:rPr lang="en-US" altLang="zh-CN" sz="2200" b="1" dirty="0">
                <a:latin typeface="Times New Roman" panose="02020603050405020304" pitchFamily="18" charset="0"/>
                <a:ea typeface="楷体" panose="02010609060101010101" pitchFamily="49" charset="-122"/>
              </a:rPr>
              <a:t>ANN </a:t>
            </a:r>
            <a:r>
              <a:rPr lang="zh-CN" altLang="en-US" sz="2200" b="1" dirty="0">
                <a:latin typeface="Times New Roman" panose="02020603050405020304" pitchFamily="18" charset="0"/>
                <a:ea typeface="楷体" panose="02010609060101010101" pitchFamily="49" charset="-122"/>
              </a:rPr>
              <a:t>由 </a:t>
            </a:r>
            <a:r>
              <a:rPr lang="en-US" altLang="zh-CN" sz="2200" b="1" dirty="0">
                <a:latin typeface="Times New Roman" panose="02020603050405020304" pitchFamily="18" charset="0"/>
                <a:ea typeface="楷体" panose="02010609060101010101" pitchFamily="49" charset="-122"/>
              </a:rPr>
              <a:t>Rosenblatt</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1958</a:t>
            </a:r>
            <a:r>
              <a:rPr lang="zh-CN" altLang="en-US" sz="2200" b="1" dirty="0">
                <a:latin typeface="Times New Roman" panose="02020603050405020304" pitchFamily="18" charset="0"/>
                <a:ea typeface="楷体" panose="02010609060101010101" pitchFamily="49" charset="-122"/>
              </a:rPr>
              <a:t>）提出。这一“感知器算法”是一个二元分类器，</a:t>
            </a:r>
            <a:r>
              <a:rPr lang="zh-CN" altLang="en-US" sz="2200" b="1" dirty="0">
                <a:solidFill>
                  <a:srgbClr val="FF0000"/>
                </a:solidFill>
                <a:latin typeface="Times New Roman" panose="02020603050405020304" pitchFamily="18" charset="0"/>
                <a:ea typeface="楷体" panose="02010609060101010101" pitchFamily="49" charset="-122"/>
              </a:rPr>
              <a:t>它将输入神经元（每个输入变量 </a:t>
            </a:r>
            <a:r>
              <a:rPr lang="en-US" altLang="zh-CN" sz="2200" b="1" dirty="0">
                <a:solidFill>
                  <a:srgbClr val="FF0000"/>
                </a:solidFill>
                <a:latin typeface="Times New Roman" panose="02020603050405020304" pitchFamily="18" charset="0"/>
                <a:ea typeface="楷体" panose="02010609060101010101" pitchFamily="49" charset="-122"/>
              </a:rPr>
              <a:t>= </a:t>
            </a:r>
            <a:r>
              <a:rPr lang="zh-CN" altLang="en-US" sz="2200" b="1" dirty="0">
                <a:solidFill>
                  <a:srgbClr val="FF0000"/>
                </a:solidFill>
                <a:latin typeface="Times New Roman" panose="02020603050405020304" pitchFamily="18" charset="0"/>
                <a:ea typeface="楷体" panose="02010609060101010101" pitchFamily="49" charset="-122"/>
              </a:rPr>
              <a:t>一个特征）连接到一个输出神经元（响应）。如果输出信号超过某一阈值（激活函数），预测类别就会发生变化（例如从“</a:t>
            </a:r>
            <a:r>
              <a:rPr lang="en-US" altLang="zh-CN" sz="2200" b="1" dirty="0">
                <a:solidFill>
                  <a:srgbClr val="FF0000"/>
                </a:solidFill>
                <a:latin typeface="Times New Roman" panose="02020603050405020304" pitchFamily="18" charset="0"/>
                <a:ea typeface="楷体" panose="02010609060101010101" pitchFamily="49" charset="-122"/>
              </a:rPr>
              <a:t>0”</a:t>
            </a:r>
            <a:r>
              <a:rPr lang="zh-CN" altLang="en-US" sz="2200" b="1" dirty="0">
                <a:solidFill>
                  <a:srgbClr val="FF0000"/>
                </a:solidFill>
                <a:latin typeface="Times New Roman" panose="02020603050405020304" pitchFamily="18" charset="0"/>
                <a:ea typeface="楷体" panose="02010609060101010101" pitchFamily="49" charset="-122"/>
              </a:rPr>
              <a:t>变为“</a:t>
            </a:r>
            <a:r>
              <a:rPr lang="en-US" altLang="zh-CN" sz="2200" b="1" dirty="0">
                <a:solidFill>
                  <a:srgbClr val="FF0000"/>
                </a:solidFill>
                <a:latin typeface="Times New Roman" panose="02020603050405020304" pitchFamily="18" charset="0"/>
                <a:ea typeface="楷体" panose="02010609060101010101" pitchFamily="49" charset="-122"/>
              </a:rPr>
              <a:t>1”</a:t>
            </a:r>
            <a:r>
              <a:rPr lang="zh-CN" altLang="en-US" sz="2200" b="1" dirty="0">
                <a:solidFill>
                  <a:srgbClr val="FF0000"/>
                </a:solidFill>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然而，由于灵活性有限，尤其是无法表示非线性关系，感知器在多年内逐渐被遗忘。直到后来人们发现，</a:t>
            </a:r>
            <a:r>
              <a:rPr lang="zh-CN" altLang="en-US" sz="2200" b="1" dirty="0">
                <a:solidFill>
                  <a:srgbClr val="FF0000"/>
                </a:solidFill>
                <a:latin typeface="Times New Roman" panose="02020603050405020304" pitchFamily="18" charset="0"/>
                <a:ea typeface="楷体" panose="02010609060101010101" pitchFamily="49" charset="-122"/>
              </a:rPr>
              <a:t>在输入层和输出层之间增加额外的“隐藏”层，可以逼近任意函数形式</a:t>
            </a:r>
            <a:r>
              <a:rPr lang="zh-CN" altLang="en-US" sz="2200" b="1" dirty="0">
                <a:latin typeface="Times New Roman" panose="02020603050405020304" pitchFamily="18" charset="0"/>
                <a:ea typeface="楷体" panose="02010609060101010101" pitchFamily="49" charset="-122"/>
              </a:rPr>
              <a:t>（见第 </a:t>
            </a:r>
            <a:r>
              <a:rPr lang="en-US" altLang="zh-CN" sz="2200" b="1" dirty="0">
                <a:latin typeface="Times New Roman" panose="02020603050405020304" pitchFamily="18" charset="0"/>
                <a:ea typeface="楷体" panose="02010609060101010101" pitchFamily="49" charset="-122"/>
              </a:rPr>
              <a:t>3.4 </a:t>
            </a:r>
            <a:r>
              <a:rPr lang="zh-CN" altLang="en-US" sz="2200" b="1" dirty="0">
                <a:latin typeface="Times New Roman" panose="02020603050405020304" pitchFamily="18" charset="0"/>
                <a:ea typeface="楷体" panose="02010609060101010101" pitchFamily="49" charset="-122"/>
              </a:rPr>
              <a:t>小节），感知器才重新受到关注。神经网络在生态学应用中的潜力很早就被认识到（</a:t>
            </a:r>
            <a:r>
              <a:rPr lang="en-US" altLang="zh-CN" sz="2200" b="1" dirty="0">
                <a:latin typeface="Times New Roman" panose="02020603050405020304" pitchFamily="18" charset="0"/>
                <a:ea typeface="楷体" panose="02010609060101010101" pitchFamily="49" charset="-122"/>
              </a:rPr>
              <a:t>Foody, 1995</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French &amp; </a:t>
            </a:r>
            <a:r>
              <a:rPr lang="en-US" altLang="zh-CN" sz="2200" b="1" dirty="0" err="1">
                <a:latin typeface="Times New Roman" panose="02020603050405020304" pitchFamily="18" charset="0"/>
                <a:ea typeface="楷体" panose="02010609060101010101" pitchFamily="49" charset="-122"/>
              </a:rPr>
              <a:t>Recknagel</a:t>
            </a:r>
            <a:r>
              <a:rPr lang="en-US" altLang="zh-CN" sz="2200" b="1" dirty="0">
                <a:latin typeface="Times New Roman" panose="02020603050405020304" pitchFamily="18" charset="0"/>
                <a:ea typeface="楷体" panose="02010609060101010101" pitchFamily="49" charset="-122"/>
              </a:rPr>
              <a:t>, 1970</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Simpson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1992</a:t>
            </a:r>
            <a:r>
              <a:rPr lang="zh-CN" altLang="en-US" sz="2200" b="1" dirty="0">
                <a:latin typeface="Times New Roman" panose="02020603050405020304" pitchFamily="18" charset="0"/>
                <a:ea typeface="楷体" panose="02010609060101010101" pitchFamily="49" charset="-122"/>
              </a:rPr>
              <a:t>），尽管直到今天，它们在生态与进化领域已在</a:t>
            </a:r>
            <a:r>
              <a:rPr lang="zh-CN" altLang="en-US" sz="2200" b="1" dirty="0">
                <a:solidFill>
                  <a:srgbClr val="FF0000"/>
                </a:solidFill>
                <a:latin typeface="Times New Roman" panose="02020603050405020304" pitchFamily="18" charset="0"/>
                <a:ea typeface="楷体" panose="02010609060101010101" pitchFamily="49" charset="-122"/>
              </a:rPr>
              <a:t>很大程度上被更先进的深度神经网络所取代</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2810324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3.4 </a:t>
            </a:r>
            <a:r>
              <a:rPr lang="zh-CN" altLang="en-US" sz="6000" dirty="0">
                <a:solidFill>
                  <a:schemeClr val="bg1"/>
                </a:solidFill>
                <a:latin typeface="Times New Roman" panose="02020603050405020304" pitchFamily="18" charset="0"/>
                <a:ea typeface="楷体" panose="02010609060101010101" pitchFamily="49" charset="-122"/>
              </a:rPr>
              <a:t>深度学习</a:t>
            </a:r>
          </a:p>
        </p:txBody>
      </p:sp>
      <p:sp>
        <p:nvSpPr>
          <p:cNvPr id="6" name="文本框 5">
            <a:extLst>
              <a:ext uri="{FF2B5EF4-FFF2-40B4-BE49-F238E27FC236}">
                <a16:creationId xmlns:a16="http://schemas.microsoft.com/office/drawing/2014/main" id="{D7BDCD4B-340F-4521-9A98-36DAE44AB2E5}"/>
              </a:ext>
            </a:extLst>
          </p:cNvPr>
          <p:cNvSpPr txBox="1"/>
          <p:nvPr/>
        </p:nvSpPr>
        <p:spPr>
          <a:xfrm>
            <a:off x="601739" y="1249907"/>
            <a:ext cx="10988522" cy="4985980"/>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深度学习模型代表了机器学习领域的最新方法进展（图</a:t>
            </a:r>
            <a:r>
              <a:rPr lang="en-US" altLang="zh-CN" sz="2200" b="1" dirty="0">
                <a:latin typeface="Times New Roman" panose="02020603050405020304" pitchFamily="18" charset="0"/>
                <a:ea typeface="楷体" panose="02010609060101010101" pitchFamily="49" charset="-122"/>
              </a:rPr>
              <a:t>2</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深度学习本质上是神经网络，但与简单的人工神经网络不同，它们通常具有更多的隐藏层</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Borowiec</a:t>
            </a:r>
            <a:r>
              <a:rPr lang="en-US" altLang="zh-CN" sz="2200" b="1" dirty="0">
                <a:latin typeface="Times New Roman" panose="02020603050405020304" pitchFamily="18" charset="0"/>
                <a:ea typeface="楷体" panose="02010609060101010101" pitchFamily="49" charset="-122"/>
              </a:rPr>
              <a:t> et al., 2022; </a:t>
            </a:r>
            <a:r>
              <a:rPr lang="en-US" altLang="zh-CN" sz="2200" b="1" dirty="0" err="1">
                <a:latin typeface="Times New Roman" panose="02020603050405020304" pitchFamily="18" charset="0"/>
                <a:ea typeface="楷体" panose="02010609060101010101" pitchFamily="49" charset="-122"/>
              </a:rPr>
              <a:t>LeCun</a:t>
            </a:r>
            <a:r>
              <a:rPr lang="en-US" altLang="zh-CN" sz="2200" b="1" dirty="0">
                <a:latin typeface="Times New Roman" panose="02020603050405020304" pitchFamily="18" charset="0"/>
                <a:ea typeface="楷体" panose="02010609060101010101" pitchFamily="49" charset="-122"/>
              </a:rPr>
              <a:t> et al., 2015</a:t>
            </a:r>
            <a:r>
              <a:rPr lang="zh-CN" altLang="en-US" sz="2200" b="1" dirty="0">
                <a:latin typeface="Times New Roman" panose="02020603050405020304" pitchFamily="18" charset="0"/>
                <a:ea typeface="楷体" panose="02010609060101010101" pitchFamily="49" charset="-122"/>
              </a:rPr>
              <a:t>），以及更复杂的神经元连接方式（即网络结构）。随着研究的发展，出现了针对特定任务的复杂架构，这些架构往往包含数百万个参数和特定的结构设计，例如残差神经网络（</a:t>
            </a:r>
            <a:r>
              <a:rPr lang="en-US" altLang="zh-CN" sz="2200" b="1" dirty="0">
                <a:latin typeface="Times New Roman" panose="02020603050405020304" pitchFamily="18" charset="0"/>
                <a:ea typeface="楷体" panose="02010609060101010101" pitchFamily="49" charset="-122"/>
              </a:rPr>
              <a:t>He et al., 2016</a:t>
            </a:r>
            <a:r>
              <a:rPr lang="zh-CN" altLang="en-US" sz="2200" b="1" dirty="0">
                <a:latin typeface="Times New Roman" panose="02020603050405020304" pitchFamily="18" charset="0"/>
                <a:ea typeface="楷体" panose="02010609060101010101" pitchFamily="49" charset="-122"/>
              </a:rPr>
              <a:t>，参见表</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solidFill>
                  <a:srgbClr val="FF0000"/>
                </a:solidFill>
                <a:latin typeface="Times New Roman" panose="02020603050405020304" pitchFamily="18" charset="0"/>
                <a:ea typeface="楷体" panose="02010609060101010101" pitchFamily="49" charset="-122"/>
              </a:rPr>
              <a:t>虽然深度学习与其他机器学习算法在基本原理和思想上是一致的，但由于其独特的设计理念和与传统机器学习模型不同的任务专用架构，它常常被视为一个新的研究领域</a:t>
            </a:r>
            <a:r>
              <a:rPr lang="zh-CN" altLang="en-US" sz="2200" b="1" dirty="0">
                <a:latin typeface="Times New Roman" panose="02020603050405020304" pitchFamily="18" charset="0"/>
                <a:ea typeface="楷体" panose="02010609060101010101" pitchFamily="49" charset="-122"/>
              </a:rPr>
              <a:t>。例如，基于</a:t>
            </a:r>
            <a:r>
              <a:rPr lang="zh-CN" altLang="en-US" sz="2200" b="1" dirty="0">
                <a:solidFill>
                  <a:srgbClr val="FF0000"/>
                </a:solidFill>
                <a:latin typeface="Times New Roman" panose="02020603050405020304" pitchFamily="18" charset="0"/>
                <a:ea typeface="楷体" panose="02010609060101010101" pitchFamily="49" charset="-122"/>
              </a:rPr>
              <a:t>图像</a:t>
            </a:r>
            <a:r>
              <a:rPr lang="zh-CN" altLang="en-US" sz="2200" b="1" dirty="0">
                <a:latin typeface="Times New Roman" panose="02020603050405020304" pitchFamily="18" charset="0"/>
                <a:ea typeface="楷体" panose="02010609060101010101" pitchFamily="49" charset="-122"/>
              </a:rPr>
              <a:t>的任务（如物种识别，见 </a:t>
            </a:r>
            <a:r>
              <a:rPr lang="en-US" altLang="zh-CN" sz="2200" b="1" dirty="0" err="1">
                <a:latin typeface="Times New Roman" panose="02020603050405020304" pitchFamily="18" charset="0"/>
                <a:ea typeface="楷体" panose="02010609060101010101" pitchFamily="49" charset="-122"/>
              </a:rPr>
              <a:t>Borowiec</a:t>
            </a:r>
            <a:r>
              <a:rPr lang="en-US" altLang="zh-CN" sz="2200" b="1" dirty="0">
                <a:latin typeface="Times New Roman" panose="02020603050405020304" pitchFamily="18" charset="0"/>
                <a:ea typeface="楷体" panose="02010609060101010101" pitchFamily="49" charset="-122"/>
              </a:rPr>
              <a:t> et al., 2022</a:t>
            </a:r>
            <a:r>
              <a:rPr lang="zh-CN" altLang="en-US" sz="2200" b="1" dirty="0">
                <a:latin typeface="Times New Roman" panose="02020603050405020304" pitchFamily="18" charset="0"/>
                <a:ea typeface="楷体" panose="02010609060101010101" pitchFamily="49" charset="-122"/>
              </a:rPr>
              <a:t>）通常使用卷积神经网络（</a:t>
            </a:r>
            <a:r>
              <a:rPr lang="en-US" altLang="zh-CN" sz="2200" b="1" dirty="0">
                <a:latin typeface="Times New Roman" panose="02020603050405020304" pitchFamily="18" charset="0"/>
                <a:ea typeface="楷体" panose="02010609060101010101" pitchFamily="49" charset="-122"/>
              </a:rPr>
              <a:t>CNNs</a:t>
            </a:r>
            <a:r>
              <a:rPr lang="zh-CN" altLang="en-US" sz="2200" b="1" dirty="0">
                <a:latin typeface="Times New Roman" panose="02020603050405020304" pitchFamily="18" charset="0"/>
                <a:ea typeface="楷体" panose="02010609060101010101" pitchFamily="49" charset="-122"/>
              </a:rPr>
              <a:t>）。这种特殊架构通过卷积核（矩阵）识别图像中的特定形状，已被应用于物种识别（</a:t>
            </a:r>
            <a:r>
              <a:rPr lang="en-US" altLang="zh-CN" sz="2200" b="1" dirty="0">
                <a:latin typeface="Times New Roman" panose="02020603050405020304" pitchFamily="18" charset="0"/>
                <a:ea typeface="楷体" panose="02010609060101010101" pitchFamily="49" charset="-122"/>
              </a:rPr>
              <a:t>Ferreira et al., 2020</a:t>
            </a:r>
            <a:r>
              <a:rPr lang="zh-CN" altLang="en-US" sz="2200" b="1" dirty="0">
                <a:latin typeface="Times New Roman" panose="02020603050405020304" pitchFamily="18" charset="0"/>
                <a:ea typeface="楷体" panose="02010609060101010101" pitchFamily="49" charset="-122"/>
              </a:rPr>
              <a:t>）、物种自动监测（</a:t>
            </a:r>
            <a:r>
              <a:rPr lang="en-US" altLang="zh-CN" sz="2200" b="1" dirty="0" err="1">
                <a:latin typeface="Times New Roman" panose="02020603050405020304" pitchFamily="18" charset="0"/>
                <a:ea typeface="楷体" panose="02010609060101010101" pitchFamily="49" charset="-122"/>
              </a:rPr>
              <a:t>Norouzzadeh</a:t>
            </a:r>
            <a:r>
              <a:rPr lang="en-US" altLang="zh-CN" sz="2200" b="1" dirty="0">
                <a:latin typeface="Times New Roman" panose="02020603050405020304" pitchFamily="18" charset="0"/>
                <a:ea typeface="楷体" panose="02010609060101010101" pitchFamily="49" charset="-122"/>
              </a:rPr>
              <a:t> et al., 2018; </a:t>
            </a:r>
            <a:r>
              <a:rPr lang="en-US" altLang="zh-CN" sz="2200" b="1" dirty="0" err="1">
                <a:latin typeface="Times New Roman" panose="02020603050405020304" pitchFamily="18" charset="0"/>
                <a:ea typeface="楷体" panose="02010609060101010101" pitchFamily="49" charset="-122"/>
              </a:rPr>
              <a:t>Tuia</a:t>
            </a:r>
            <a:r>
              <a:rPr lang="en-US" altLang="zh-CN" sz="2200" b="1" dirty="0">
                <a:latin typeface="Times New Roman" panose="02020603050405020304" pitchFamily="18" charset="0"/>
                <a:ea typeface="楷体" panose="02010609060101010101" pitchFamily="49" charset="-122"/>
              </a:rPr>
              <a:t> et al., 2022</a:t>
            </a:r>
            <a:r>
              <a:rPr lang="zh-CN" altLang="en-US" sz="2200" b="1" dirty="0">
                <a:latin typeface="Times New Roman" panose="02020603050405020304" pitchFamily="18" charset="0"/>
                <a:ea typeface="楷体" panose="02010609060101010101" pitchFamily="49" charset="-122"/>
              </a:rPr>
              <a:t>）以及景观分类（</a:t>
            </a:r>
            <a:r>
              <a:rPr lang="en-US" altLang="zh-CN" sz="2200" b="1" dirty="0" err="1">
                <a:latin typeface="Times New Roman" panose="02020603050405020304" pitchFamily="18" charset="0"/>
                <a:ea typeface="楷体" panose="02010609060101010101" pitchFamily="49" charset="-122"/>
              </a:rPr>
              <a:t>Stupariu</a:t>
            </a:r>
            <a:r>
              <a:rPr lang="en-US" altLang="zh-CN" sz="2200" b="1" dirty="0">
                <a:latin typeface="Times New Roman" panose="02020603050405020304" pitchFamily="18" charset="0"/>
                <a:ea typeface="楷体" panose="02010609060101010101" pitchFamily="49" charset="-122"/>
              </a:rPr>
              <a:t> et al., 2022</a:t>
            </a:r>
            <a:r>
              <a:rPr lang="zh-CN" altLang="en-US" sz="2200" b="1" dirty="0">
                <a:latin typeface="Times New Roman" panose="02020603050405020304" pitchFamily="18" charset="0"/>
                <a:ea typeface="楷体" panose="02010609060101010101" pitchFamily="49" charset="-122"/>
              </a:rPr>
              <a:t>）。另一种架构是循环神经网络（</a:t>
            </a:r>
            <a:r>
              <a:rPr lang="en-US" altLang="zh-CN" sz="2200" b="1" dirty="0">
                <a:latin typeface="Times New Roman" panose="02020603050405020304" pitchFamily="18" charset="0"/>
                <a:ea typeface="楷体" panose="02010609060101010101" pitchFamily="49" charset="-122"/>
              </a:rPr>
              <a:t>RNNs</a:t>
            </a:r>
            <a:r>
              <a:rPr lang="zh-CN" altLang="en-US" sz="2200" b="1" dirty="0">
                <a:latin typeface="Times New Roman" panose="02020603050405020304" pitchFamily="18" charset="0"/>
                <a:ea typeface="楷体" panose="02010609060101010101" pitchFamily="49" charset="-122"/>
              </a:rPr>
              <a:t>），主要用于处理</a:t>
            </a:r>
            <a:r>
              <a:rPr lang="zh-CN" altLang="en-US" sz="2200" b="1" dirty="0">
                <a:solidFill>
                  <a:srgbClr val="FF0000"/>
                </a:solidFill>
                <a:latin typeface="Times New Roman" panose="02020603050405020304" pitchFamily="18" charset="0"/>
                <a:ea typeface="楷体" panose="02010609060101010101" pitchFamily="49" charset="-122"/>
              </a:rPr>
              <a:t>时间序列</a:t>
            </a:r>
            <a:r>
              <a:rPr lang="zh-CN" altLang="en-US" sz="2200" b="1" dirty="0">
                <a:latin typeface="Times New Roman" panose="02020603050405020304" pitchFamily="18" charset="0"/>
                <a:ea typeface="楷体" panose="02010609060101010101" pitchFamily="49" charset="-122"/>
              </a:rPr>
              <a:t>任务（表</a:t>
            </a:r>
            <a:r>
              <a:rPr lang="en-US" altLang="zh-CN" sz="2200" b="1" dirty="0">
                <a:latin typeface="Times New Roman" panose="02020603050405020304" pitchFamily="18" charset="0"/>
                <a:ea typeface="楷体" panose="02010609060101010101" pitchFamily="49" charset="-122"/>
              </a:rPr>
              <a:t>1</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Christin et al., 2019; </a:t>
            </a:r>
            <a:r>
              <a:rPr lang="en-US" altLang="zh-CN" sz="2200" b="1" dirty="0" err="1">
                <a:latin typeface="Times New Roman" panose="02020603050405020304" pitchFamily="18" charset="0"/>
                <a:ea typeface="楷体" panose="02010609060101010101" pitchFamily="49" charset="-122"/>
              </a:rPr>
              <a:t>LeCun</a:t>
            </a:r>
            <a:r>
              <a:rPr lang="en-US" altLang="zh-CN" sz="2200" b="1" dirty="0">
                <a:latin typeface="Times New Roman" panose="02020603050405020304" pitchFamily="18" charset="0"/>
                <a:ea typeface="楷体" panose="02010609060101010101" pitchFamily="49" charset="-122"/>
              </a:rPr>
              <a:t> et al., 2015</a:t>
            </a:r>
            <a:r>
              <a:rPr lang="zh-CN" altLang="en-US" sz="2200" b="1" dirty="0">
                <a:latin typeface="Times New Roman" panose="02020603050405020304" pitchFamily="18" charset="0"/>
                <a:ea typeface="楷体" panose="02010609060101010101" pitchFamily="49" charset="-122"/>
              </a:rPr>
              <a:t>）。在生态学中，</a:t>
            </a:r>
            <a:r>
              <a:rPr lang="en-US" altLang="zh-CN" sz="2200" b="1" dirty="0">
                <a:latin typeface="Times New Roman" panose="02020603050405020304" pitchFamily="18" charset="0"/>
                <a:ea typeface="楷体" panose="02010609060101010101" pitchFamily="49" charset="-122"/>
              </a:rPr>
              <a:t>RNN </a:t>
            </a:r>
            <a:r>
              <a:rPr lang="zh-CN" altLang="en-US" sz="2200" b="1" dirty="0">
                <a:latin typeface="Times New Roman" panose="02020603050405020304" pitchFamily="18" charset="0"/>
                <a:ea typeface="楷体" panose="02010609060101010101" pitchFamily="49" charset="-122"/>
              </a:rPr>
              <a:t>已被用于预测种群动态（</a:t>
            </a:r>
            <a:r>
              <a:rPr lang="en-US" altLang="zh-CN" sz="2200" b="1" dirty="0">
                <a:latin typeface="Times New Roman" panose="02020603050405020304" pitchFamily="18" charset="0"/>
                <a:ea typeface="楷体" panose="02010609060101010101" pitchFamily="49" charset="-122"/>
              </a:rPr>
              <a:t>Joseph, 2020</a:t>
            </a:r>
            <a:r>
              <a:rPr lang="zh-CN" altLang="en-US" sz="2200" b="1" dirty="0">
                <a:latin typeface="Times New Roman" panose="02020603050405020304" pitchFamily="18" charset="0"/>
                <a:ea typeface="楷体" panose="02010609060101010101" pitchFamily="49" charset="-122"/>
              </a:rPr>
              <a:t>）和动物移动（</a:t>
            </a:r>
            <a:r>
              <a:rPr lang="en-US" altLang="zh-CN" sz="2200" b="1" dirty="0" err="1">
                <a:latin typeface="Times New Roman" panose="02020603050405020304" pitchFamily="18" charset="0"/>
                <a:ea typeface="楷体" panose="02010609060101010101" pitchFamily="49" charset="-122"/>
              </a:rPr>
              <a:t>Rew</a:t>
            </a:r>
            <a:r>
              <a:rPr lang="en-US" altLang="zh-CN" sz="2200" b="1" dirty="0">
                <a:latin typeface="Times New Roman" panose="02020603050405020304" pitchFamily="18" charset="0"/>
                <a:ea typeface="楷体" panose="02010609060101010101" pitchFamily="49" charset="-122"/>
              </a:rPr>
              <a:t> et al., 2019</a:t>
            </a:r>
            <a:r>
              <a:rPr lang="zh-CN" altLang="en-US" sz="2200" b="1" dirty="0">
                <a:latin typeface="Times New Roman" panose="02020603050405020304" pitchFamily="18" charset="0"/>
                <a:ea typeface="楷体" panose="02010609060101010101" pitchFamily="49" charset="-122"/>
              </a:rPr>
              <a:t>；更多深度学习算法的应用见 </a:t>
            </a:r>
            <a:r>
              <a:rPr lang="en-US" altLang="zh-CN" sz="2200" b="1" dirty="0" err="1">
                <a:latin typeface="Times New Roman" panose="02020603050405020304" pitchFamily="18" charset="0"/>
                <a:ea typeface="楷体" panose="02010609060101010101" pitchFamily="49" charset="-122"/>
              </a:rPr>
              <a:t>Borowiec</a:t>
            </a:r>
            <a:r>
              <a:rPr lang="en-US" altLang="zh-CN" sz="2200" b="1" dirty="0">
                <a:latin typeface="Times New Roman" panose="02020603050405020304" pitchFamily="18" charset="0"/>
                <a:ea typeface="楷体" panose="02010609060101010101" pitchFamily="49" charset="-122"/>
              </a:rPr>
              <a:t> et al., 2022</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3339755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3.4 </a:t>
            </a:r>
            <a:r>
              <a:rPr lang="zh-CN" altLang="en-US" sz="6000" dirty="0">
                <a:solidFill>
                  <a:schemeClr val="bg1"/>
                </a:solidFill>
                <a:latin typeface="Times New Roman" panose="02020603050405020304" pitchFamily="18" charset="0"/>
                <a:ea typeface="楷体" panose="02010609060101010101" pitchFamily="49" charset="-122"/>
              </a:rPr>
              <a:t>深度学习</a:t>
            </a:r>
          </a:p>
        </p:txBody>
      </p:sp>
      <p:sp>
        <p:nvSpPr>
          <p:cNvPr id="6" name="文本框 5">
            <a:extLst>
              <a:ext uri="{FF2B5EF4-FFF2-40B4-BE49-F238E27FC236}">
                <a16:creationId xmlns:a16="http://schemas.microsoft.com/office/drawing/2014/main" id="{D7BDCD4B-340F-4521-9A98-36DAE44AB2E5}"/>
              </a:ext>
            </a:extLst>
          </p:cNvPr>
          <p:cNvSpPr txBox="1"/>
          <p:nvPr/>
        </p:nvSpPr>
        <p:spPr>
          <a:xfrm>
            <a:off x="601739" y="1249907"/>
            <a:ext cx="10988522" cy="1446550"/>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此外，深度学习算法还被用于</a:t>
            </a:r>
            <a:r>
              <a:rPr lang="zh-CN" altLang="en-US" sz="2200" b="1" dirty="0">
                <a:solidFill>
                  <a:srgbClr val="FF0000"/>
                </a:solidFill>
                <a:latin typeface="Times New Roman" panose="02020603050405020304" pitchFamily="18" charset="0"/>
                <a:ea typeface="楷体" panose="02010609060101010101" pitchFamily="49" charset="-122"/>
              </a:rPr>
              <a:t>从文献中整合分类学信息</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Le </a:t>
            </a:r>
            <a:r>
              <a:rPr lang="en-US" altLang="zh-CN" sz="2200" b="1" dirty="0" err="1">
                <a:latin typeface="Times New Roman" panose="02020603050405020304" pitchFamily="18" charset="0"/>
                <a:ea typeface="楷体" panose="02010609060101010101" pitchFamily="49" charset="-122"/>
              </a:rPr>
              <a:t>Guillarme</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Thuiller</a:t>
            </a:r>
            <a:r>
              <a:rPr lang="en-US" altLang="zh-CN" sz="2200" b="1" dirty="0">
                <a:latin typeface="Times New Roman" panose="02020603050405020304" pitchFamily="18" charset="0"/>
                <a:ea typeface="楷体" panose="02010609060101010101" pitchFamily="49" charset="-122"/>
              </a:rPr>
              <a:t>, 2022</a:t>
            </a:r>
            <a:r>
              <a:rPr lang="zh-CN" altLang="en-US" sz="2200" b="1" dirty="0">
                <a:latin typeface="Times New Roman" panose="02020603050405020304" pitchFamily="18" charset="0"/>
                <a:ea typeface="楷体" panose="02010609060101010101" pitchFamily="49" charset="-122"/>
              </a:rPr>
              <a:t>）、预测生态网络中的物种交互关系（</a:t>
            </a:r>
            <a:r>
              <a:rPr lang="en-US" altLang="zh-CN" sz="2200" b="1" dirty="0">
                <a:latin typeface="Times New Roman" panose="02020603050405020304" pitchFamily="18" charset="0"/>
                <a:ea typeface="楷体" panose="02010609060101010101" pitchFamily="49" charset="-122"/>
              </a:rPr>
              <a:t>Strydom et al., 2021</a:t>
            </a:r>
            <a:r>
              <a:rPr lang="zh-CN" altLang="en-US" sz="2200" b="1" dirty="0">
                <a:latin typeface="Times New Roman" panose="02020603050405020304" pitchFamily="18" charset="0"/>
                <a:ea typeface="楷体" panose="02010609060101010101" pitchFamily="49" charset="-122"/>
              </a:rPr>
              <a:t>），以及预测物种分布（</a:t>
            </a:r>
            <a:r>
              <a:rPr lang="en-US" altLang="zh-CN" sz="2200" b="1" dirty="0" err="1">
                <a:latin typeface="Times New Roman" panose="02020603050405020304" pitchFamily="18" charset="0"/>
                <a:ea typeface="楷体" panose="02010609060101010101" pitchFamily="49" charset="-122"/>
              </a:rPr>
              <a:t>Deneu</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）。在后续内容中，深度学习被视为机器学习的一个子领域，仅在其与经典机器学习算法存在显著差异时才进行特别说明。</a:t>
            </a:r>
          </a:p>
        </p:txBody>
      </p:sp>
      <p:pic>
        <p:nvPicPr>
          <p:cNvPr id="4" name="图片 3">
            <a:extLst>
              <a:ext uri="{FF2B5EF4-FFF2-40B4-BE49-F238E27FC236}">
                <a16:creationId xmlns:a16="http://schemas.microsoft.com/office/drawing/2014/main" id="{988812A2-4953-44DB-B3A1-708BED4EFFC1}"/>
              </a:ext>
            </a:extLst>
          </p:cNvPr>
          <p:cNvPicPr>
            <a:picLocks noChangeAspect="1"/>
          </p:cNvPicPr>
          <p:nvPr/>
        </p:nvPicPr>
        <p:blipFill>
          <a:blip r:embed="rId2"/>
          <a:stretch>
            <a:fillRect/>
          </a:stretch>
        </p:blipFill>
        <p:spPr>
          <a:xfrm>
            <a:off x="751421" y="2819399"/>
            <a:ext cx="5336745" cy="3636543"/>
          </a:xfrm>
          <a:prstGeom prst="rect">
            <a:avLst/>
          </a:prstGeom>
        </p:spPr>
      </p:pic>
      <p:pic>
        <p:nvPicPr>
          <p:cNvPr id="7" name="图片 6">
            <a:extLst>
              <a:ext uri="{FF2B5EF4-FFF2-40B4-BE49-F238E27FC236}">
                <a16:creationId xmlns:a16="http://schemas.microsoft.com/office/drawing/2014/main" id="{230C78E4-8CAE-482D-8AA0-5B703B755DE2}"/>
              </a:ext>
            </a:extLst>
          </p:cNvPr>
          <p:cNvPicPr>
            <a:picLocks noChangeAspect="1"/>
          </p:cNvPicPr>
          <p:nvPr/>
        </p:nvPicPr>
        <p:blipFill>
          <a:blip r:embed="rId3"/>
          <a:stretch>
            <a:fillRect/>
          </a:stretch>
        </p:blipFill>
        <p:spPr>
          <a:xfrm>
            <a:off x="6596193" y="2819398"/>
            <a:ext cx="5101477" cy="3636543"/>
          </a:xfrm>
          <a:prstGeom prst="rect">
            <a:avLst/>
          </a:prstGeom>
        </p:spPr>
      </p:pic>
    </p:spTree>
    <p:extLst>
      <p:ext uri="{BB962C8B-B14F-4D97-AF65-F5344CB8AC3E}">
        <p14:creationId xmlns:p14="http://schemas.microsoft.com/office/powerpoint/2010/main" val="717819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4 </a:t>
            </a:r>
            <a:r>
              <a:rPr lang="zh-CN" altLang="en-US" sz="6000" dirty="0">
                <a:solidFill>
                  <a:schemeClr val="bg1"/>
                </a:solidFill>
                <a:latin typeface="Times New Roman" panose="02020603050405020304" pitchFamily="18" charset="0"/>
                <a:ea typeface="楷体" panose="02010609060101010101" pitchFamily="49" charset="-122"/>
              </a:rPr>
              <a:t>为什么机器学习有效？</a:t>
            </a:r>
          </a:p>
        </p:txBody>
      </p:sp>
      <p:sp>
        <p:nvSpPr>
          <p:cNvPr id="6" name="文本框 5">
            <a:extLst>
              <a:ext uri="{FF2B5EF4-FFF2-40B4-BE49-F238E27FC236}">
                <a16:creationId xmlns:a16="http://schemas.microsoft.com/office/drawing/2014/main" id="{D7BDCD4B-340F-4521-9A98-36DAE44AB2E5}"/>
              </a:ext>
            </a:extLst>
          </p:cNvPr>
          <p:cNvSpPr txBox="1"/>
          <p:nvPr/>
        </p:nvSpPr>
        <p:spPr>
          <a:xfrm>
            <a:off x="678545" y="1292241"/>
            <a:ext cx="10988522" cy="4985980"/>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当研究者面对拥有数百万参数的当前深度学习算法时，常常会感到困惑：这些模型为什么能够有效？在经典统计学框架下，一个具有类似参数规模的统计模型几乎无法拟合（例如在线性回归中，如果参数数量大于观测值数量，就不存在自由度，方程组是欠定的）。即使能够拟合，统计学和机器学习都依赖的偏差</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方差权衡（</a:t>
            </a:r>
            <a:r>
              <a:rPr lang="en-US" altLang="zh-CN" sz="2200" b="1" dirty="0">
                <a:latin typeface="Times New Roman" panose="02020603050405020304" pitchFamily="18" charset="0"/>
                <a:ea typeface="楷体" panose="02010609060101010101" pitchFamily="49" charset="-122"/>
              </a:rPr>
              <a:t>Box 3</a:t>
            </a:r>
            <a:r>
              <a:rPr lang="zh-CN" altLang="en-US" sz="2200" b="1" dirty="0">
                <a:latin typeface="Times New Roman" panose="02020603050405020304" pitchFamily="18" charset="0"/>
                <a:ea typeface="楷体" panose="02010609060101010101" pitchFamily="49" charset="-122"/>
              </a:rPr>
              <a:t>；图 </a:t>
            </a:r>
            <a:r>
              <a:rPr lang="en-US" altLang="zh-CN" sz="2200" b="1" dirty="0">
                <a:latin typeface="Times New Roman" panose="02020603050405020304" pitchFamily="18" charset="0"/>
                <a:ea typeface="楷体" panose="02010609060101010101" pitchFamily="49" charset="-122"/>
              </a:rPr>
              <a:t>B3a</a:t>
            </a:r>
            <a:r>
              <a:rPr lang="zh-CN" altLang="en-US" sz="2200" b="1" dirty="0">
                <a:latin typeface="Times New Roman" panose="02020603050405020304" pitchFamily="18" charset="0"/>
                <a:ea typeface="楷体" panose="02010609060101010101" pitchFamily="49" charset="-122"/>
              </a:rPr>
              <a:t>）也表明，系统误差（偏差）和由方差（参数不确定性）带来的误差之间的最佳平衡应出现在中等复杂度的模型上。因此，</a:t>
            </a:r>
            <a:r>
              <a:rPr lang="zh-CN" altLang="en-US" sz="2200" b="1" dirty="0">
                <a:solidFill>
                  <a:srgbClr val="FF0000"/>
                </a:solidFill>
                <a:latin typeface="Times New Roman" panose="02020603050405020304" pitchFamily="18" charset="0"/>
                <a:ea typeface="楷体" panose="02010609060101010101" pitchFamily="49" charset="-122"/>
              </a:rPr>
              <a:t>过于庞大的模型理应导致过拟合并且泛化能力较差</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然而，实践经验表明，机器学习模型能够收敛，并且在新数据上泛化良好，这说明它们并未过拟合（至少在分布内预测时如此；至于超出训练数据范围的外推，机器学习与其他方法一样依旧面临挑战）。</a:t>
            </a:r>
            <a:r>
              <a:rPr lang="zh-CN" altLang="en-US" sz="2200" b="1" dirty="0">
                <a:solidFill>
                  <a:srgbClr val="FF0000"/>
                </a:solidFill>
                <a:latin typeface="Times New Roman" panose="02020603050405020304" pitchFamily="18" charset="0"/>
                <a:ea typeface="楷体" panose="02010609060101010101" pitchFamily="49" charset="-122"/>
              </a:rPr>
              <a:t>更令人惊讶的是，人们发现深度神经网络的偏差</a:t>
            </a:r>
            <a:r>
              <a:rPr lang="en-US" altLang="zh-CN" sz="2200" b="1" dirty="0">
                <a:solidFill>
                  <a:srgbClr val="FF0000"/>
                </a:solidFill>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方差权衡会发生反转，表现为一种“双下降”曲线</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Box 3</a:t>
            </a:r>
            <a:r>
              <a:rPr lang="zh-CN" altLang="en-US" sz="2200" b="1" dirty="0">
                <a:latin typeface="Times New Roman" panose="02020603050405020304" pitchFamily="18" charset="0"/>
                <a:ea typeface="楷体" panose="02010609060101010101" pitchFamily="49" charset="-122"/>
              </a:rPr>
              <a:t>；图 </a:t>
            </a:r>
            <a:r>
              <a:rPr lang="en-US" altLang="zh-CN" sz="2200" b="1" dirty="0">
                <a:latin typeface="Times New Roman" panose="02020603050405020304" pitchFamily="18" charset="0"/>
                <a:ea typeface="楷体" panose="02010609060101010101" pitchFamily="49" charset="-122"/>
              </a:rPr>
              <a:t>B3b</a:t>
            </a:r>
            <a:r>
              <a:rPr lang="zh-CN" altLang="en-US" sz="2200" b="1" dirty="0">
                <a:latin typeface="Times New Roman" panose="02020603050405020304" pitchFamily="18" charset="0"/>
                <a:ea typeface="楷体" panose="02010609060101010101" pitchFamily="49" charset="-122"/>
              </a:rPr>
              <a:t>；见 </a:t>
            </a:r>
            <a:r>
              <a:rPr lang="en-US" altLang="zh-CN" sz="2200" b="1" dirty="0">
                <a:latin typeface="Times New Roman" panose="02020603050405020304" pitchFamily="18" charset="0"/>
                <a:ea typeface="楷体" panose="02010609060101010101" pitchFamily="49" charset="-122"/>
              </a:rPr>
              <a:t>Belkin et al., 2019</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Nakkiran</a:t>
            </a:r>
            <a:r>
              <a:rPr lang="en-US" altLang="zh-CN" sz="2200" b="1" dirty="0">
                <a:latin typeface="Times New Roman" panose="02020603050405020304" pitchFamily="18" charset="0"/>
                <a:ea typeface="楷体" panose="02010609060101010101" pitchFamily="49" charset="-122"/>
              </a:rPr>
              <a:t> et al., 2019</a:t>
            </a:r>
            <a:r>
              <a:rPr lang="zh-CN" altLang="en-US" sz="2200" b="1" dirty="0">
                <a:latin typeface="Times New Roman" panose="02020603050405020304" pitchFamily="18" charset="0"/>
                <a:ea typeface="楷体" panose="02010609060101010101" pitchFamily="49" charset="-122"/>
              </a:rPr>
              <a:t>）：在超过某一模型规模后，进一步加深和加宽神经网络反而会降低泛化误差，这表明模型规模与普遍认知相反，实际上可能有助于减少总体预测误差（</a:t>
            </a:r>
            <a:r>
              <a:rPr lang="en-US" altLang="zh-CN" sz="2200" b="1" dirty="0">
                <a:latin typeface="Times New Roman" panose="02020603050405020304" pitchFamily="18" charset="0"/>
                <a:ea typeface="楷体" panose="02010609060101010101" pitchFamily="49" charset="-122"/>
              </a:rPr>
              <a:t>Arora, Du, et al.,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Huh et al., 2021</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Nakkiran</a:t>
            </a:r>
            <a:r>
              <a:rPr lang="en-US" altLang="zh-CN" sz="2200" b="1" dirty="0">
                <a:latin typeface="Times New Roman" panose="02020603050405020304" pitchFamily="18" charset="0"/>
                <a:ea typeface="楷体" panose="02010609060101010101" pitchFamily="49" charset="-122"/>
              </a:rPr>
              <a:t> et al.,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Novak et al., 2019</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Shwartz</a:t>
            </a:r>
            <a:r>
              <a:rPr lang="en-US" altLang="zh-CN" sz="2200" b="1" dirty="0">
                <a:latin typeface="Times New Roman" panose="02020603050405020304" pitchFamily="18" charset="0"/>
                <a:ea typeface="楷体" panose="02010609060101010101" pitchFamily="49" charset="-122"/>
              </a:rPr>
              <a:t>-Ziv &amp; Alemi, 2020</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485449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4 </a:t>
            </a:r>
            <a:r>
              <a:rPr lang="zh-CN" altLang="en-US" sz="6000" dirty="0">
                <a:solidFill>
                  <a:schemeClr val="bg1"/>
                </a:solidFill>
                <a:latin typeface="Times New Roman" panose="02020603050405020304" pitchFamily="18" charset="0"/>
                <a:ea typeface="楷体" panose="02010609060101010101" pitchFamily="49" charset="-122"/>
              </a:rPr>
              <a:t>为什么机器学习有效？</a:t>
            </a:r>
          </a:p>
        </p:txBody>
      </p:sp>
      <p:sp>
        <p:nvSpPr>
          <p:cNvPr id="6" name="文本框 5">
            <a:extLst>
              <a:ext uri="{FF2B5EF4-FFF2-40B4-BE49-F238E27FC236}">
                <a16:creationId xmlns:a16="http://schemas.microsoft.com/office/drawing/2014/main" id="{D7BDCD4B-340F-4521-9A98-36DAE44AB2E5}"/>
              </a:ext>
            </a:extLst>
          </p:cNvPr>
          <p:cNvSpPr txBox="1"/>
          <p:nvPr/>
        </p:nvSpPr>
        <p:spPr>
          <a:xfrm>
            <a:off x="1046239" y="1944174"/>
            <a:ext cx="10099522" cy="3970318"/>
          </a:xfrm>
          <a:prstGeom prst="rect">
            <a:avLst/>
          </a:prstGeom>
          <a:noFill/>
        </p:spPr>
        <p:txBody>
          <a:bodyPr wrap="square" rtlCol="0">
            <a:spAutoFit/>
          </a:bodyPr>
          <a:lstStyle/>
          <a:p>
            <a:pPr algn="just">
              <a:spcAft>
                <a:spcPts val="1200"/>
              </a:spcAft>
            </a:pPr>
            <a:r>
              <a:rPr lang="zh-CN" altLang="en-US" sz="2800" b="1" dirty="0">
                <a:latin typeface="Times New Roman" panose="02020603050405020304" pitchFamily="18" charset="0"/>
                <a:ea typeface="楷体" panose="02010609060101010101" pitchFamily="49" charset="-122"/>
              </a:rPr>
              <a:t>这种表面上令人困惑的现象之所以发生，是因为几乎所有机器学习方法，尽管在形式上具有极高的参数数量以及建模复杂输入</a:t>
            </a:r>
            <a:r>
              <a:rPr lang="en-US" altLang="zh-CN" sz="2800" b="1" dirty="0">
                <a:latin typeface="Times New Roman" panose="02020603050405020304" pitchFamily="18" charset="0"/>
                <a:ea typeface="楷体" panose="02010609060101010101" pitchFamily="49" charset="-122"/>
              </a:rPr>
              <a:t>–</a:t>
            </a:r>
            <a:r>
              <a:rPr lang="zh-CN" altLang="en-US" sz="2800" b="1" dirty="0">
                <a:latin typeface="Times New Roman" panose="02020603050405020304" pitchFamily="18" charset="0"/>
                <a:ea typeface="楷体" panose="02010609060101010101" pitchFamily="49" charset="-122"/>
              </a:rPr>
              <a:t>输出关系的能力，但都在执行某种</a:t>
            </a:r>
            <a:r>
              <a:rPr lang="zh-CN" altLang="en-US" sz="2800" b="1" dirty="0">
                <a:solidFill>
                  <a:srgbClr val="FF0000"/>
                </a:solidFill>
                <a:latin typeface="Times New Roman" panose="02020603050405020304" pitchFamily="18" charset="0"/>
                <a:ea typeface="楷体" panose="02010609060101010101" pitchFamily="49" charset="-122"/>
              </a:rPr>
              <a:t>隐式的复杂度调整，从而限制模型的灵活性并避免过拟合</a:t>
            </a:r>
            <a:r>
              <a:rPr lang="zh-CN" altLang="en-US" sz="2800" b="1" dirty="0">
                <a:latin typeface="Times New Roman" panose="02020603050405020304" pitchFamily="18" charset="0"/>
                <a:ea typeface="楷体" panose="02010609060101010101" pitchFamily="49" charset="-122"/>
              </a:rPr>
              <a:t>。因此，尤其在深度学习模型中，参数数量并不是衡量有效模型复杂度的可靠指标（</a:t>
            </a:r>
            <a:r>
              <a:rPr lang="en-US" altLang="zh-CN" sz="2800" b="1" dirty="0" err="1">
                <a:latin typeface="Times New Roman" panose="02020603050405020304" pitchFamily="18" charset="0"/>
                <a:ea typeface="楷体" panose="02010609060101010101" pitchFamily="49" charset="-122"/>
              </a:rPr>
              <a:t>Birdal</a:t>
            </a:r>
            <a:r>
              <a:rPr lang="en-US" altLang="zh-CN" sz="2800" b="1" dirty="0">
                <a:latin typeface="Times New Roman" panose="02020603050405020304" pitchFamily="18" charset="0"/>
                <a:ea typeface="楷体" panose="02010609060101010101" pitchFamily="49" charset="-122"/>
              </a:rPr>
              <a:t> et al., 2021</a:t>
            </a:r>
            <a:r>
              <a:rPr lang="zh-CN" altLang="en-US" sz="2800" b="1" dirty="0">
                <a:latin typeface="Times New Roman" panose="02020603050405020304" pitchFamily="18" charset="0"/>
                <a:ea typeface="楷体" panose="02010609060101010101" pitchFamily="49" charset="-122"/>
              </a:rPr>
              <a:t>），这一点也得到了更合适的复杂度度量方法的验证（</a:t>
            </a:r>
            <a:r>
              <a:rPr lang="en-US" altLang="zh-CN" sz="2800" b="1" dirty="0">
                <a:latin typeface="Times New Roman" panose="02020603050405020304" pitchFamily="18" charset="0"/>
                <a:ea typeface="楷体" panose="02010609060101010101" pitchFamily="49" charset="-122"/>
              </a:rPr>
              <a:t>Box 3</a:t>
            </a:r>
            <a:r>
              <a:rPr lang="zh-CN" altLang="en-US" sz="2800" b="1" dirty="0">
                <a:latin typeface="Times New Roman" panose="02020603050405020304" pitchFamily="18" charset="0"/>
                <a:ea typeface="楷体" panose="02010609060101010101" pitchFamily="49" charset="-122"/>
              </a:rPr>
              <a:t>；图 </a:t>
            </a:r>
            <a:r>
              <a:rPr lang="en-US" altLang="zh-CN" sz="2800" b="1" dirty="0">
                <a:latin typeface="Times New Roman" panose="02020603050405020304" pitchFamily="18" charset="0"/>
                <a:ea typeface="楷体" panose="02010609060101010101" pitchFamily="49" charset="-122"/>
              </a:rPr>
              <a:t>B3b</a:t>
            </a:r>
            <a:r>
              <a:rPr lang="zh-CN" altLang="en-US" sz="2800" b="1" dirty="0">
                <a:latin typeface="Times New Roman" panose="02020603050405020304" pitchFamily="18" charset="0"/>
                <a:ea typeface="楷体" panose="02010609060101010101" pitchFamily="49" charset="-122"/>
              </a:rPr>
              <a:t>；见 </a:t>
            </a:r>
            <a:r>
              <a:rPr lang="en-US" altLang="zh-CN" sz="2800" b="1" dirty="0" err="1">
                <a:latin typeface="Times New Roman" panose="02020603050405020304" pitchFamily="18" charset="0"/>
                <a:ea typeface="楷体" panose="02010609060101010101" pitchFamily="49" charset="-122"/>
              </a:rPr>
              <a:t>Birdal</a:t>
            </a:r>
            <a:r>
              <a:rPr lang="en-US" altLang="zh-CN" sz="2800" b="1" dirty="0">
                <a:latin typeface="Times New Roman" panose="02020603050405020304" pitchFamily="18" charset="0"/>
                <a:ea typeface="楷体" panose="02010609060101010101" pitchFamily="49" charset="-122"/>
              </a:rPr>
              <a:t> et al., 2021</a:t>
            </a:r>
            <a:r>
              <a:rPr lang="zh-CN" altLang="en-US" sz="2800" b="1" dirty="0">
                <a:latin typeface="Times New Roman" panose="02020603050405020304" pitchFamily="18" charset="0"/>
                <a:ea typeface="楷体" panose="02010609060101010101" pitchFamily="49" charset="-122"/>
              </a:rPr>
              <a:t>；</a:t>
            </a:r>
            <a:r>
              <a:rPr lang="en-US" altLang="zh-CN" sz="2800" b="1" dirty="0" err="1">
                <a:latin typeface="Times New Roman" panose="02020603050405020304" pitchFamily="18" charset="0"/>
                <a:ea typeface="楷体" panose="02010609060101010101" pitchFamily="49" charset="-122"/>
              </a:rPr>
              <a:t>Nakkiran</a:t>
            </a:r>
            <a:r>
              <a:rPr lang="en-US" altLang="zh-CN" sz="2800" b="1" dirty="0">
                <a:latin typeface="Times New Roman" panose="02020603050405020304" pitchFamily="18" charset="0"/>
                <a:ea typeface="楷体" panose="02010609060101010101" pitchFamily="49" charset="-122"/>
              </a:rPr>
              <a:t> et al., 2019</a:t>
            </a:r>
            <a:r>
              <a:rPr lang="zh-CN" altLang="en-US" sz="2800" b="1" dirty="0">
                <a:latin typeface="Times New Roman" panose="02020603050405020304" pitchFamily="18" charset="0"/>
                <a:ea typeface="楷体" panose="02010609060101010101" pitchFamily="49" charset="-122"/>
              </a:rPr>
              <a:t>）。</a:t>
            </a:r>
            <a:r>
              <a:rPr lang="zh-CN" altLang="en-US" sz="2800" b="1" dirty="0">
                <a:solidFill>
                  <a:srgbClr val="FF0000"/>
                </a:solidFill>
                <a:latin typeface="Times New Roman" panose="02020603050405020304" pitchFamily="18" charset="0"/>
                <a:ea typeface="楷体" panose="02010609060101010101" pitchFamily="49" charset="-122"/>
              </a:rPr>
              <a:t>我们将机器学习算法中调节模型复杂度的潜在机制分为两类：内部（算法驱动）方法与外部（优化驱动）方法</a:t>
            </a:r>
            <a:r>
              <a:rPr lang="zh-CN" altLang="en-US" sz="28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202868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4.1 </a:t>
            </a:r>
            <a:r>
              <a:rPr lang="zh-CN" altLang="en-US" sz="6000" dirty="0">
                <a:solidFill>
                  <a:schemeClr val="bg1"/>
                </a:solidFill>
                <a:latin typeface="Times New Roman" panose="02020603050405020304" pitchFamily="18" charset="0"/>
                <a:ea typeface="楷体" panose="02010609060101010101" pitchFamily="49" charset="-122"/>
              </a:rPr>
              <a:t>内部（算法层面）复杂性优化</a:t>
            </a:r>
          </a:p>
        </p:txBody>
      </p:sp>
      <p:sp>
        <p:nvSpPr>
          <p:cNvPr id="6" name="文本框 5">
            <a:extLst>
              <a:ext uri="{FF2B5EF4-FFF2-40B4-BE49-F238E27FC236}">
                <a16:creationId xmlns:a16="http://schemas.microsoft.com/office/drawing/2014/main" id="{D7BDCD4B-340F-4521-9A98-36DAE44AB2E5}"/>
              </a:ext>
            </a:extLst>
          </p:cNvPr>
          <p:cNvSpPr txBox="1"/>
          <p:nvPr/>
        </p:nvSpPr>
        <p:spPr>
          <a:xfrm>
            <a:off x="690639" y="1334574"/>
            <a:ext cx="10349894" cy="4985980"/>
          </a:xfrm>
          <a:prstGeom prst="rect">
            <a:avLst/>
          </a:prstGeom>
          <a:noFill/>
        </p:spPr>
        <p:txBody>
          <a:bodyPr wrap="square" rtlCol="0">
            <a:spAutoFit/>
          </a:bodyPr>
          <a:lstStyle/>
          <a:p>
            <a:pPr algn="just">
              <a:spcAft>
                <a:spcPts val="1200"/>
              </a:spcAft>
            </a:pPr>
            <a:r>
              <a:rPr lang="zh-CN" altLang="en-US" sz="2200" b="1" dirty="0">
                <a:solidFill>
                  <a:srgbClr val="FF0000"/>
                </a:solidFill>
                <a:latin typeface="Times New Roman" panose="02020603050405020304" pitchFamily="18" charset="0"/>
                <a:ea typeface="楷体" panose="02010609060101010101" pitchFamily="49" charset="-122"/>
              </a:rPr>
              <a:t>所谓内部（算法层面）的复杂性优化，是指算法结构能够使模型复杂度实现自适应调节</a:t>
            </a:r>
            <a:r>
              <a:rPr lang="zh-CN" altLang="en-US" sz="2200" b="1" dirty="0">
                <a:latin typeface="Times New Roman" panose="02020603050405020304" pitchFamily="18" charset="0"/>
                <a:ea typeface="楷体" panose="02010609060101010101" pitchFamily="49" charset="-122"/>
              </a:rPr>
              <a:t>。一个基本机制在于，许多机器学习算法在显性或隐性上都会生成集成预测。虽然集成模型在形式上可能包含大量参数，但其有效复杂性并不是所有成员复杂性的简单相加，而是与成员的平均复杂性及其差异有关，而这种差异又会影响集成估计量的误差和方差（</a:t>
            </a:r>
            <a:r>
              <a:rPr lang="en-US" altLang="zh-CN" sz="2200" b="1" dirty="0">
                <a:latin typeface="Times New Roman" panose="02020603050405020304" pitchFamily="18" charset="0"/>
                <a:ea typeface="楷体" panose="02010609060101010101" pitchFamily="49" charset="-122"/>
              </a:rPr>
              <a:t>Bernardo &amp; Smith, 2009; </a:t>
            </a:r>
            <a:r>
              <a:rPr lang="en-US" altLang="zh-CN" sz="2200" b="1" dirty="0" err="1">
                <a:latin typeface="Times New Roman" panose="02020603050405020304" pitchFamily="18" charset="0"/>
                <a:ea typeface="楷体" panose="02010609060101010101" pitchFamily="49" charset="-122"/>
              </a:rPr>
              <a:t>Dietterich</a:t>
            </a:r>
            <a:r>
              <a:rPr lang="en-US" altLang="zh-CN" sz="2200" b="1" dirty="0">
                <a:latin typeface="Times New Roman" panose="02020603050405020304" pitchFamily="18" charset="0"/>
                <a:ea typeface="楷体" panose="02010609060101010101" pitchFamily="49" charset="-122"/>
              </a:rPr>
              <a:t>, 2000; </a:t>
            </a:r>
            <a:r>
              <a:rPr lang="en-US" altLang="zh-CN" sz="2200" b="1" dirty="0" err="1">
                <a:latin typeface="Times New Roman" panose="02020603050405020304" pitchFamily="18" charset="0"/>
                <a:ea typeface="楷体" panose="02010609060101010101" pitchFamily="49" charset="-122"/>
              </a:rPr>
              <a:t>Dormann</a:t>
            </a:r>
            <a:r>
              <a:rPr lang="en-US" altLang="zh-CN" sz="2200" b="1" dirty="0">
                <a:latin typeface="Times New Roman" panose="02020603050405020304" pitchFamily="18" charset="0"/>
                <a:ea typeface="楷体" panose="02010609060101010101" pitchFamily="49" charset="-122"/>
              </a:rPr>
              <a:t> et al., 2018; </a:t>
            </a:r>
            <a:r>
              <a:rPr lang="en-US" altLang="zh-CN" sz="2200" b="1" dirty="0" err="1">
                <a:latin typeface="Times New Roman" panose="02020603050405020304" pitchFamily="18" charset="0"/>
                <a:ea typeface="楷体" panose="02010609060101010101" pitchFamily="49" charset="-122"/>
              </a:rPr>
              <a:t>Ganaie</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）。由于</a:t>
            </a:r>
            <a:r>
              <a:rPr lang="zh-CN" altLang="en-US" sz="2200" b="1" dirty="0">
                <a:solidFill>
                  <a:srgbClr val="FF0000"/>
                </a:solidFill>
                <a:latin typeface="Times New Roman" panose="02020603050405020304" pitchFamily="18" charset="0"/>
                <a:ea typeface="楷体" panose="02010609060101010101" pitchFamily="49" charset="-122"/>
              </a:rPr>
              <a:t>集成成员是根据数据拟合得到的，数据本身会影响成员之间的差异，从而影响整个集成估计量的复杂性</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为了支持这种行为，许多机器学习算法</a:t>
            </a:r>
            <a:r>
              <a:rPr lang="zh-CN" altLang="en-US" sz="2200" b="1" dirty="0">
                <a:solidFill>
                  <a:srgbClr val="FF0000"/>
                </a:solidFill>
                <a:latin typeface="Times New Roman" panose="02020603050405020304" pitchFamily="18" charset="0"/>
                <a:ea typeface="楷体" panose="02010609060101010101" pitchFamily="49" charset="-122"/>
              </a:rPr>
              <a:t>引入了（可调节的）机制来增加集成成员之间的异质性</a:t>
            </a:r>
            <a:r>
              <a:rPr lang="zh-CN" altLang="en-US" sz="2200" b="1" dirty="0">
                <a:latin typeface="Times New Roman" panose="02020603050405020304" pitchFamily="18" charset="0"/>
                <a:ea typeface="楷体" panose="02010609060101010101" pitchFamily="49" charset="-122"/>
              </a:rPr>
              <a:t>。例如，</a:t>
            </a:r>
            <a:r>
              <a:rPr lang="en-US" altLang="zh-CN" sz="2200" b="1" dirty="0">
                <a:latin typeface="Times New Roman" panose="02020603050405020304" pitchFamily="18" charset="0"/>
                <a:ea typeface="楷体" panose="02010609060101010101" pitchFamily="49" charset="-122"/>
              </a:rPr>
              <a:t>Bagging </a:t>
            </a:r>
            <a:r>
              <a:rPr lang="zh-CN" altLang="en-US" sz="2200" b="1" dirty="0">
                <a:latin typeface="Times New Roman" panose="02020603050405020304" pitchFamily="18" charset="0"/>
                <a:ea typeface="楷体" panose="02010609060101010101" pitchFamily="49" charset="-122"/>
              </a:rPr>
              <a:t>通过对数据进行自助采样（</a:t>
            </a:r>
            <a:r>
              <a:rPr lang="en-US" altLang="zh-CN" sz="2200" b="1" dirty="0">
                <a:latin typeface="Times New Roman" panose="02020603050405020304" pitchFamily="18" charset="0"/>
                <a:ea typeface="楷体" panose="02010609060101010101" pitchFamily="49" charset="-122"/>
              </a:rPr>
              <a:t>bootstrapping</a:t>
            </a:r>
            <a:r>
              <a:rPr lang="zh-CN" altLang="en-US" sz="2200" b="1" dirty="0">
                <a:latin typeface="Times New Roman" panose="02020603050405020304" pitchFamily="18" charset="0"/>
                <a:ea typeface="楷体" panose="02010609060101010101" pitchFamily="49" charset="-122"/>
              </a:rPr>
              <a:t>）来降低成员之间的相似性（</a:t>
            </a:r>
            <a:r>
              <a:rPr lang="en-US" altLang="zh-CN" sz="2200" b="1" dirty="0" err="1">
                <a:latin typeface="Times New Roman" panose="02020603050405020304" pitchFamily="18" charset="0"/>
                <a:ea typeface="楷体" panose="02010609060101010101" pitchFamily="49" charset="-122"/>
              </a:rPr>
              <a:t>Sagi</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Rokach</a:t>
            </a:r>
            <a:r>
              <a:rPr lang="en-US" altLang="zh-CN" sz="2200" b="1" dirty="0">
                <a:latin typeface="Times New Roman" panose="02020603050405020304" pitchFamily="18" charset="0"/>
                <a:ea typeface="楷体" panose="02010609060101010101" pitchFamily="49" charset="-122"/>
              </a:rPr>
              <a:t>, 2018</a:t>
            </a:r>
            <a:r>
              <a:rPr lang="zh-CN" altLang="en-US" sz="2200" b="1" dirty="0">
                <a:latin typeface="Times New Roman" panose="02020603050405020304" pitchFamily="18" charset="0"/>
                <a:ea typeface="楷体" panose="02010609060101010101" pitchFamily="49" charset="-122"/>
              </a:rPr>
              <a:t>）。随机森林（</a:t>
            </a:r>
            <a:r>
              <a:rPr lang="en-US" altLang="zh-CN" sz="2200" b="1" dirty="0">
                <a:latin typeface="Times New Roman" panose="02020603050405020304" pitchFamily="18" charset="0"/>
                <a:ea typeface="楷体" panose="02010609060101010101" pitchFamily="49" charset="-122"/>
              </a:rPr>
              <a:t>RF</a:t>
            </a:r>
            <a:r>
              <a:rPr lang="zh-CN" altLang="en-US" sz="2200" b="1" dirty="0">
                <a:latin typeface="Times New Roman" panose="02020603050405020304" pitchFamily="18" charset="0"/>
                <a:ea typeface="楷体" panose="02010609060101010101" pitchFamily="49" charset="-122"/>
              </a:rPr>
              <a:t>）更进一步，在每个节点仅使用特征的随机子集，这一做法进一步</a:t>
            </a:r>
            <a:r>
              <a:rPr lang="zh-CN" altLang="en-US" sz="2200" b="1" dirty="0">
                <a:solidFill>
                  <a:srgbClr val="FF0000"/>
                </a:solidFill>
                <a:latin typeface="Times New Roman" panose="02020603050405020304" pitchFamily="18" charset="0"/>
                <a:ea typeface="楷体" panose="02010609060101010101" pitchFamily="49" charset="-122"/>
              </a:rPr>
              <a:t>增加了个体模型的多样性并降低了它们之间的相关性</a:t>
            </a:r>
            <a:r>
              <a:rPr lang="zh-CN" altLang="en-US" sz="2200" b="1" dirty="0">
                <a:latin typeface="Times New Roman" panose="02020603050405020304" pitchFamily="18" charset="0"/>
                <a:ea typeface="楷体" panose="02010609060101010101" pitchFamily="49" charset="-122"/>
              </a:rPr>
              <a:t>，从而</a:t>
            </a:r>
            <a:r>
              <a:rPr lang="zh-CN" altLang="en-US" sz="2200" b="1" dirty="0">
                <a:solidFill>
                  <a:srgbClr val="FF0000"/>
                </a:solidFill>
                <a:latin typeface="Times New Roman" panose="02020603050405020304" pitchFamily="18" charset="0"/>
                <a:ea typeface="楷体" panose="02010609060101010101" pitchFamily="49" charset="-122"/>
              </a:rPr>
              <a:t>减少了集成预测的方差</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Breiman</a:t>
            </a:r>
            <a:r>
              <a:rPr lang="en-US" altLang="zh-CN" sz="2200" b="1" dirty="0">
                <a:latin typeface="Times New Roman" panose="02020603050405020304" pitchFamily="18" charset="0"/>
                <a:ea typeface="楷体" panose="02010609060101010101" pitchFamily="49" charset="-122"/>
              </a:rPr>
              <a:t>, 2001a</a:t>
            </a:r>
            <a:r>
              <a:rPr lang="zh-CN" altLang="en-US" sz="2200" b="1" dirty="0">
                <a:latin typeface="Times New Roman" panose="02020603050405020304" pitchFamily="18" charset="0"/>
                <a:ea typeface="楷体" panose="02010609060101010101" pitchFamily="49" charset="-122"/>
              </a:rPr>
              <a:t>）。在梯度提升方法中（见 </a:t>
            </a:r>
            <a:r>
              <a:rPr lang="en-US" altLang="zh-CN" sz="2200" b="1" dirty="0">
                <a:latin typeface="Times New Roman" panose="02020603050405020304" pitchFamily="18" charset="0"/>
                <a:ea typeface="楷体" panose="02010609060101010101" pitchFamily="49" charset="-122"/>
              </a:rPr>
              <a:t>Friedman, 2001</a:t>
            </a:r>
            <a:r>
              <a:rPr lang="zh-CN" altLang="en-US" sz="2200" b="1" dirty="0">
                <a:latin typeface="Times New Roman" panose="02020603050405020304" pitchFamily="18" charset="0"/>
                <a:ea typeface="楷体" panose="02010609060101010101" pitchFamily="49" charset="-122"/>
              </a:rPr>
              <a:t>），后续训练的模型依赖于前一个模型，但它们之间依然不相关，因为新的成员被迫去弥补前一模型的错误（</a:t>
            </a:r>
            <a:r>
              <a:rPr lang="en-US" altLang="zh-CN" sz="2200" b="1" dirty="0" err="1">
                <a:latin typeface="Times New Roman" panose="02020603050405020304" pitchFamily="18" charset="0"/>
                <a:ea typeface="楷体" panose="02010609060101010101" pitchFamily="49" charset="-122"/>
              </a:rPr>
              <a:t>Sagi</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Rokach</a:t>
            </a:r>
            <a:r>
              <a:rPr lang="en-US" altLang="zh-CN" sz="2200" b="1" dirty="0">
                <a:latin typeface="Times New Roman" panose="02020603050405020304" pitchFamily="18" charset="0"/>
                <a:ea typeface="楷体" panose="02010609060101010101" pitchFamily="49" charset="-122"/>
              </a:rPr>
              <a:t>, 2018</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4169424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4.2 </a:t>
            </a:r>
            <a:r>
              <a:rPr lang="zh-CN" altLang="en-US" sz="6000" dirty="0">
                <a:solidFill>
                  <a:schemeClr val="bg1"/>
                </a:solidFill>
                <a:latin typeface="Times New Roman" panose="02020603050405020304" pitchFamily="18" charset="0"/>
                <a:ea typeface="楷体" panose="02010609060101010101" pitchFamily="49" charset="-122"/>
              </a:rPr>
              <a:t>外部（优化层面）复杂性自适应</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75306" y="1410774"/>
            <a:ext cx="10349894" cy="5139869"/>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除了内部机制对模型复杂度的调节之外，大多数实际的机器学习流程还会增加一个优化步骤，即通过</a:t>
            </a:r>
            <a:r>
              <a:rPr lang="zh-CN" altLang="en-US" sz="2200" b="1" dirty="0">
                <a:solidFill>
                  <a:srgbClr val="FF0000"/>
                </a:solidFill>
                <a:latin typeface="Times New Roman" panose="02020603050405020304" pitchFamily="18" charset="0"/>
                <a:ea typeface="楷体" panose="02010609060101010101" pitchFamily="49" charset="-122"/>
              </a:rPr>
              <a:t>交叉验证优化模型的超参数</a:t>
            </a:r>
            <a:r>
              <a:rPr lang="zh-CN" altLang="en-US" sz="2200" b="1" dirty="0">
                <a:latin typeface="Times New Roman" panose="02020603050405020304" pitchFamily="18" charset="0"/>
                <a:ea typeface="楷体" panose="02010609060101010101" pitchFamily="49" charset="-122"/>
              </a:rPr>
              <a:t>（在大规模深度学习模型中，通常使用训练集、验证集和测试集的划分来完成）。</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solidFill>
                  <a:srgbClr val="FF0000"/>
                </a:solidFill>
                <a:latin typeface="Times New Roman" panose="02020603050405020304" pitchFamily="18" charset="0"/>
                <a:ea typeface="楷体" panose="02010609060101010101" pitchFamily="49" charset="-122"/>
              </a:rPr>
              <a:t>超参数并不直接控制预测结果，而是影响模型的结构</a:t>
            </a:r>
            <a:r>
              <a:rPr lang="zh-CN" altLang="en-US" sz="2200" b="1" dirty="0">
                <a:latin typeface="Times New Roman" panose="02020603050405020304" pitchFamily="18" charset="0"/>
                <a:ea typeface="楷体" panose="02010609060101010101" pitchFamily="49" charset="-122"/>
              </a:rPr>
              <a:t>（例如神经网络中某一隐藏层的节点数，或随机森林中的树的数量）</a:t>
            </a:r>
            <a:r>
              <a:rPr lang="zh-CN" altLang="en-US" sz="2200" b="1" dirty="0">
                <a:solidFill>
                  <a:srgbClr val="FF0000"/>
                </a:solidFill>
                <a:latin typeface="Times New Roman" panose="02020603050405020304" pitchFamily="18" charset="0"/>
                <a:ea typeface="楷体" panose="02010609060101010101" pitchFamily="49" charset="-122"/>
              </a:rPr>
              <a:t>以及学习行为</a:t>
            </a:r>
            <a:r>
              <a:rPr lang="zh-CN" altLang="en-US" sz="2200" b="1" dirty="0">
                <a:latin typeface="Times New Roman" panose="02020603050405020304" pitchFamily="18" charset="0"/>
                <a:ea typeface="楷体" panose="02010609060101010101" pitchFamily="49" charset="-122"/>
              </a:rPr>
              <a:t>。一些机器学习算法的超参数较少（如随机森林），而另一些则较多（如梯度提升树 </a:t>
            </a:r>
            <a:r>
              <a:rPr lang="en-US" altLang="zh-CN" sz="2200" b="1" dirty="0">
                <a:latin typeface="Times New Roman" panose="02020603050405020304" pitchFamily="18" charset="0"/>
                <a:ea typeface="楷体" panose="02010609060101010101" pitchFamily="49" charset="-122"/>
              </a:rPr>
              <a:t>BRT </a:t>
            </a:r>
            <a:r>
              <a:rPr lang="zh-CN" altLang="en-US" sz="2200" b="1" dirty="0">
                <a:latin typeface="Times New Roman" panose="02020603050405020304" pitchFamily="18" charset="0"/>
                <a:ea typeface="楷体" panose="02010609060101010101" pitchFamily="49" charset="-122"/>
              </a:rPr>
              <a:t>或深度学习 </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）。超参数调节通常通过嵌套交叉验证进行：外层交叉验证用于总体上评估模型的预测误差，内层交叉验证用于指导调参（见表 </a:t>
            </a:r>
            <a:r>
              <a:rPr lang="en-US" altLang="zh-CN" sz="2200" b="1" dirty="0">
                <a:latin typeface="Times New Roman" panose="02020603050405020304" pitchFamily="18" charset="0"/>
                <a:ea typeface="楷体" panose="02010609060101010101" pitchFamily="49" charset="-122"/>
              </a:rPr>
              <a:t>2 </a:t>
            </a:r>
            <a:r>
              <a:rPr lang="zh-CN" altLang="en-US" sz="2200" b="1" dirty="0">
                <a:latin typeface="Times New Roman" panose="02020603050405020304" pitchFamily="18" charset="0"/>
                <a:ea typeface="楷体" panose="02010609060101010101" pitchFamily="49" charset="-122"/>
              </a:rPr>
              <a:t>中的机器学习框架）。</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在超参数中，尤为重要的一类是</a:t>
            </a:r>
            <a:r>
              <a:rPr lang="zh-CN" altLang="en-US" sz="2200" b="1" dirty="0">
                <a:solidFill>
                  <a:srgbClr val="FF0000"/>
                </a:solidFill>
                <a:latin typeface="Times New Roman" panose="02020603050405020304" pitchFamily="18" charset="0"/>
                <a:ea typeface="楷体" panose="02010609060101010101" pitchFamily="49" charset="-122"/>
              </a:rPr>
              <a:t>正则化参数</a:t>
            </a:r>
            <a:r>
              <a:rPr lang="zh-CN" altLang="en-US" sz="2200" b="1" dirty="0">
                <a:latin typeface="Times New Roman" panose="02020603050405020304" pitchFamily="18" charset="0"/>
                <a:ea typeface="楷体" panose="02010609060101010101" pitchFamily="49" charset="-122"/>
              </a:rPr>
              <a:t>，它们用于控制算法的灵活性。一般而言，</a:t>
            </a:r>
            <a:r>
              <a:rPr lang="zh-CN" altLang="en-US" sz="2200" b="1" dirty="0">
                <a:solidFill>
                  <a:srgbClr val="FF0000"/>
                </a:solidFill>
                <a:latin typeface="Times New Roman" panose="02020603050405020304" pitchFamily="18" charset="0"/>
                <a:ea typeface="楷体" panose="02010609060101010101" pitchFamily="49" charset="-122"/>
              </a:rPr>
              <a:t>正则化就是对算法施加约束以限制其自由度</a:t>
            </a:r>
            <a:r>
              <a:rPr lang="zh-CN" altLang="en-US" sz="2200" b="1" dirty="0">
                <a:latin typeface="Times New Roman" panose="02020603050405020304" pitchFamily="18" charset="0"/>
                <a:ea typeface="楷体" panose="02010609060101010101" pitchFamily="49" charset="-122"/>
              </a:rPr>
              <a:t>。正则化的类型和强度取决于任务、数据和算法，但最常见的形式是“收缩惩罚”，它会将参数估计值偏向某个特定值（通常为零）。例如，</a:t>
            </a:r>
            <a:r>
              <a:rPr lang="en-US" altLang="zh-CN" sz="2200" b="1" dirty="0">
                <a:latin typeface="Times New Roman" panose="02020603050405020304" pitchFamily="18" charset="0"/>
                <a:ea typeface="楷体" panose="02010609060101010101" pitchFamily="49" charset="-122"/>
              </a:rPr>
              <a:t>L1 </a:t>
            </a:r>
            <a:r>
              <a:rPr lang="zh-CN" altLang="en-US" sz="2200" b="1" dirty="0">
                <a:latin typeface="Times New Roman" panose="02020603050405020304" pitchFamily="18" charset="0"/>
                <a:ea typeface="楷体" panose="02010609060101010101" pitchFamily="49" charset="-122"/>
              </a:rPr>
              <a:t>正则化（</a:t>
            </a:r>
            <a:r>
              <a:rPr lang="en-US" altLang="zh-CN" sz="2200" b="1" dirty="0">
                <a:latin typeface="Times New Roman" panose="02020603050405020304" pitchFamily="18" charset="0"/>
                <a:ea typeface="楷体" panose="02010609060101010101" pitchFamily="49" charset="-122"/>
              </a:rPr>
              <a:t>LASSO</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Tibshirani</a:t>
            </a:r>
            <a:r>
              <a:rPr lang="en-US" altLang="zh-CN" sz="2200" b="1" dirty="0">
                <a:latin typeface="Times New Roman" panose="02020603050405020304" pitchFamily="18" charset="0"/>
                <a:ea typeface="楷体" panose="02010609060101010101" pitchFamily="49" charset="-122"/>
              </a:rPr>
              <a:t>, 1996</a:t>
            </a:r>
            <a:r>
              <a:rPr lang="zh-CN" altLang="en-US" sz="2200" b="1" dirty="0">
                <a:latin typeface="Times New Roman" panose="02020603050405020304" pitchFamily="18" charset="0"/>
                <a:ea typeface="楷体" panose="02010609060101010101" pitchFamily="49" charset="-122"/>
              </a:rPr>
              <a:t>）和 </a:t>
            </a:r>
            <a:r>
              <a:rPr lang="en-US" altLang="zh-CN" sz="2200" b="1" dirty="0">
                <a:latin typeface="Times New Roman" panose="02020603050405020304" pitchFamily="18" charset="0"/>
                <a:ea typeface="楷体" panose="02010609060101010101" pitchFamily="49" charset="-122"/>
              </a:rPr>
              <a:t>L2 </a:t>
            </a:r>
            <a:r>
              <a:rPr lang="zh-CN" altLang="en-US" sz="2200" b="1" dirty="0">
                <a:latin typeface="Times New Roman" panose="02020603050405020304" pitchFamily="18" charset="0"/>
                <a:ea typeface="楷体" panose="02010609060101010101" pitchFamily="49" charset="-122"/>
              </a:rPr>
              <a:t>正则化（</a:t>
            </a:r>
            <a:r>
              <a:rPr lang="en-US" altLang="zh-CN" sz="2200" b="1" dirty="0">
                <a:latin typeface="Times New Roman" panose="02020603050405020304" pitchFamily="18" charset="0"/>
                <a:ea typeface="楷体" panose="02010609060101010101" pitchFamily="49" charset="-122"/>
              </a:rPr>
              <a:t>Ridge</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Hoerl</a:t>
            </a:r>
            <a:r>
              <a:rPr lang="en-US" altLang="zh-CN" sz="2200" b="1" dirty="0">
                <a:latin typeface="Times New Roman" panose="02020603050405020304" pitchFamily="18" charset="0"/>
                <a:ea typeface="楷体" panose="02010609060101010101" pitchFamily="49" charset="-122"/>
              </a:rPr>
              <a:t> &amp; Kennard, 1970</a:t>
            </a:r>
            <a:r>
              <a:rPr lang="zh-CN" altLang="en-US" sz="2200" b="1" dirty="0">
                <a:latin typeface="Times New Roman" panose="02020603050405020304" pitchFamily="18" charset="0"/>
                <a:ea typeface="楷体" panose="02010609060101010101" pitchFamily="49" charset="-122"/>
              </a:rPr>
              <a:t>），或者二者结合的弹性网络（</a:t>
            </a:r>
            <a:r>
              <a:rPr lang="en-US" altLang="zh-CN" sz="2200" b="1" dirty="0">
                <a:latin typeface="Times New Roman" panose="02020603050405020304" pitchFamily="18" charset="0"/>
                <a:ea typeface="楷体" panose="02010609060101010101" pitchFamily="49" charset="-122"/>
              </a:rPr>
              <a:t>elastic-net</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Zou &amp; Hastie, 2005</a:t>
            </a:r>
            <a:r>
              <a:rPr lang="zh-CN" altLang="en-US" sz="2200" b="1" dirty="0">
                <a:latin typeface="Times New Roman" panose="02020603050405020304" pitchFamily="18" charset="0"/>
                <a:ea typeface="楷体" panose="02010609060101010101" pitchFamily="49" charset="-122"/>
              </a:rPr>
              <a:t>），都通过将参数估计值向零收缩来起作用。</a:t>
            </a:r>
          </a:p>
        </p:txBody>
      </p:sp>
    </p:spTree>
    <p:extLst>
      <p:ext uri="{BB962C8B-B14F-4D97-AF65-F5344CB8AC3E}">
        <p14:creationId xmlns:p14="http://schemas.microsoft.com/office/powerpoint/2010/main" val="134636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4.2 </a:t>
            </a:r>
            <a:r>
              <a:rPr lang="zh-CN" altLang="en-US" sz="6000" dirty="0">
                <a:solidFill>
                  <a:schemeClr val="bg1"/>
                </a:solidFill>
                <a:latin typeface="Times New Roman" panose="02020603050405020304" pitchFamily="18" charset="0"/>
                <a:ea typeface="楷体" panose="02010609060101010101" pitchFamily="49" charset="-122"/>
              </a:rPr>
              <a:t>外部（优化层面）复杂性自适应</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75306" y="1410774"/>
            <a:ext cx="10349894" cy="1785104"/>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收缩惩罚最初是为复杂统计模型的估计而提出的（例如，当观测数远小于预测变量数时的线性或逻辑回归），但后来被广泛应用于机器学习模型。在基于树的方法中（如随机森林），超参数（如树的深度）也具有正则化效应；而在深度学习中则采用了多种正则化方法，例如对权重使用 </a:t>
            </a:r>
            <a:r>
              <a:rPr lang="en-US" altLang="zh-CN" sz="2200" b="1" dirty="0">
                <a:latin typeface="Times New Roman" panose="02020603050405020304" pitchFamily="18" charset="0"/>
                <a:ea typeface="楷体" panose="02010609060101010101" pitchFamily="49" charset="-122"/>
              </a:rPr>
              <a:t>L1 </a:t>
            </a:r>
            <a:r>
              <a:rPr lang="zh-CN" altLang="en-US" sz="2200" b="1" dirty="0">
                <a:latin typeface="Times New Roman" panose="02020603050405020304" pitchFamily="18" charset="0"/>
                <a:ea typeface="楷体" panose="02010609060101010101" pitchFamily="49" charset="-122"/>
              </a:rPr>
              <a:t>或 </a:t>
            </a:r>
            <a:r>
              <a:rPr lang="en-US" altLang="zh-CN" sz="2200" b="1" dirty="0">
                <a:latin typeface="Times New Roman" panose="02020603050405020304" pitchFamily="18" charset="0"/>
                <a:ea typeface="楷体" panose="02010609060101010101" pitchFamily="49" charset="-122"/>
              </a:rPr>
              <a:t>L2 </a:t>
            </a:r>
            <a:r>
              <a:rPr lang="zh-CN" altLang="en-US" sz="2200" b="1" dirty="0">
                <a:latin typeface="Times New Roman" panose="02020603050405020304" pitchFamily="18" charset="0"/>
                <a:ea typeface="楷体" panose="02010609060101010101" pitchFamily="49" charset="-122"/>
              </a:rPr>
              <a:t>正则化，以及 </a:t>
            </a:r>
            <a:r>
              <a:rPr lang="en-US" altLang="zh-CN" sz="2200" b="1" dirty="0">
                <a:latin typeface="Times New Roman" panose="02020603050405020304" pitchFamily="18" charset="0"/>
                <a:ea typeface="楷体" panose="02010609060101010101" pitchFamily="49" charset="-122"/>
              </a:rPr>
              <a:t>dropout </a:t>
            </a:r>
            <a:r>
              <a:rPr lang="zh-CN" altLang="en-US" sz="2200" b="1" dirty="0">
                <a:latin typeface="Times New Roman" panose="02020603050405020304" pitchFamily="18" charset="0"/>
                <a:ea typeface="楷体" panose="02010609060101010101" pitchFamily="49" charset="-122"/>
              </a:rPr>
              <a:t>技术（在训练过程中随机将部分网络节点置零；见 </a:t>
            </a:r>
            <a:r>
              <a:rPr lang="en-US" altLang="zh-CN" sz="2200" b="1" dirty="0">
                <a:latin typeface="Times New Roman" panose="02020603050405020304" pitchFamily="18" charset="0"/>
                <a:ea typeface="楷体" panose="02010609060101010101" pitchFamily="49" charset="-122"/>
              </a:rPr>
              <a:t>Srivastava et al., 2014</a:t>
            </a:r>
            <a:r>
              <a:rPr lang="zh-CN" altLang="en-US" sz="2200" b="1" dirty="0">
                <a:latin typeface="Times New Roman" panose="02020603050405020304" pitchFamily="18" charset="0"/>
                <a:ea typeface="楷体" panose="02010609060101010101" pitchFamily="49" charset="-122"/>
              </a:rPr>
              <a:t>）。</a:t>
            </a:r>
          </a:p>
        </p:txBody>
      </p:sp>
      <p:pic>
        <p:nvPicPr>
          <p:cNvPr id="7" name="图片 6">
            <a:extLst>
              <a:ext uri="{FF2B5EF4-FFF2-40B4-BE49-F238E27FC236}">
                <a16:creationId xmlns:a16="http://schemas.microsoft.com/office/drawing/2014/main" id="{128011EC-6FF5-4C19-8F6A-65165CE46FC7}"/>
              </a:ext>
            </a:extLst>
          </p:cNvPr>
          <p:cNvPicPr>
            <a:picLocks noChangeAspect="1"/>
          </p:cNvPicPr>
          <p:nvPr/>
        </p:nvPicPr>
        <p:blipFill>
          <a:blip r:embed="rId2"/>
          <a:stretch>
            <a:fillRect/>
          </a:stretch>
        </p:blipFill>
        <p:spPr>
          <a:xfrm>
            <a:off x="611019" y="3733933"/>
            <a:ext cx="5771429" cy="2133333"/>
          </a:xfrm>
          <a:prstGeom prst="rect">
            <a:avLst/>
          </a:prstGeom>
        </p:spPr>
      </p:pic>
      <p:pic>
        <p:nvPicPr>
          <p:cNvPr id="9" name="图片 8">
            <a:extLst>
              <a:ext uri="{FF2B5EF4-FFF2-40B4-BE49-F238E27FC236}">
                <a16:creationId xmlns:a16="http://schemas.microsoft.com/office/drawing/2014/main" id="{1355CAC2-8F3D-49E6-9811-783CA4D865F8}"/>
              </a:ext>
            </a:extLst>
          </p:cNvPr>
          <p:cNvPicPr>
            <a:picLocks noChangeAspect="1"/>
          </p:cNvPicPr>
          <p:nvPr/>
        </p:nvPicPr>
        <p:blipFill>
          <a:blip r:embed="rId3"/>
          <a:stretch>
            <a:fillRect/>
          </a:stretch>
        </p:blipFill>
        <p:spPr>
          <a:xfrm>
            <a:off x="7109619" y="3429000"/>
            <a:ext cx="4238095" cy="2580952"/>
          </a:xfrm>
          <a:prstGeom prst="rect">
            <a:avLst/>
          </a:prstGeom>
        </p:spPr>
      </p:pic>
    </p:spTree>
    <p:extLst>
      <p:ext uri="{BB962C8B-B14F-4D97-AF65-F5344CB8AC3E}">
        <p14:creationId xmlns:p14="http://schemas.microsoft.com/office/powerpoint/2010/main" val="232032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2CD1BE8-ED50-40E8-97CD-65B603CB94AD}"/>
              </a:ext>
            </a:extLst>
          </p:cNvPr>
          <p:cNvPicPr>
            <a:picLocks noChangeAspect="1"/>
          </p:cNvPicPr>
          <p:nvPr/>
        </p:nvPicPr>
        <p:blipFill>
          <a:blip r:embed="rId2"/>
          <a:stretch>
            <a:fillRect/>
          </a:stretch>
        </p:blipFill>
        <p:spPr>
          <a:xfrm>
            <a:off x="0" y="5577869"/>
            <a:ext cx="8009467" cy="1138536"/>
          </a:xfrm>
          <a:prstGeom prst="rect">
            <a:avLst/>
          </a:prstGeom>
        </p:spPr>
      </p:pic>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生态学数据倍增</a:t>
            </a:r>
          </a:p>
        </p:txBody>
      </p:sp>
      <p:sp>
        <p:nvSpPr>
          <p:cNvPr id="6" name="文本框 5">
            <a:extLst>
              <a:ext uri="{FF2B5EF4-FFF2-40B4-BE49-F238E27FC236}">
                <a16:creationId xmlns:a16="http://schemas.microsoft.com/office/drawing/2014/main" id="{D7BDCD4B-340F-4521-9A98-36DAE44AB2E5}"/>
              </a:ext>
            </a:extLst>
          </p:cNvPr>
          <p:cNvSpPr txBox="1"/>
          <p:nvPr/>
        </p:nvSpPr>
        <p:spPr>
          <a:xfrm>
            <a:off x="491672" y="1490273"/>
            <a:ext cx="7517795" cy="3046988"/>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传统生态研究往往局限于局部、短期的研究设计，如单一地点的小尺度分析。但许多生态现象（比如气候变化、物种扩散、生境转变等）是在区域乃至全球尺度上展开的，局部研究难以揭示其全貌。借助大数据和标准化观测网络，如 </a:t>
            </a:r>
            <a:r>
              <a:rPr lang="en-US" altLang="zh-CN" sz="2400" b="1" dirty="0">
                <a:latin typeface="Times New Roman" panose="02020603050405020304" pitchFamily="18" charset="0"/>
                <a:ea typeface="楷体" panose="02010609060101010101" pitchFamily="49" charset="-122"/>
              </a:rPr>
              <a:t>NEON</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National Ecological Observatory Network</a:t>
            </a:r>
            <a:r>
              <a:rPr lang="zh-CN" altLang="en-US" sz="2400" b="1" dirty="0">
                <a:latin typeface="Times New Roman" panose="02020603050405020304" pitchFamily="18" charset="0"/>
                <a:ea typeface="楷体" panose="02010609060101010101" pitchFamily="49" charset="-122"/>
              </a:rPr>
              <a:t>，美国国家生态观测网），科学家得以收集涵盖多个层级、生物与非生物要素的大规模生态数据，从而建模宏观系统行为与响应机制。</a:t>
            </a:r>
          </a:p>
        </p:txBody>
      </p:sp>
      <p:pic>
        <p:nvPicPr>
          <p:cNvPr id="2050" name="Picture 2" descr="Image may contain Human Person Screen Electronics Monitor Display Video Gaming and Lcd Screen">
            <a:extLst>
              <a:ext uri="{FF2B5EF4-FFF2-40B4-BE49-F238E27FC236}">
                <a16:creationId xmlns:a16="http://schemas.microsoft.com/office/drawing/2014/main" id="{C37E7CA7-F9AC-4C56-AC51-746F71B684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7579" y="4884130"/>
            <a:ext cx="2296306" cy="152971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Home | NSF NEON | Open Data to Understand our Ecosystems">
            <a:extLst>
              <a:ext uri="{FF2B5EF4-FFF2-40B4-BE49-F238E27FC236}">
                <a16:creationId xmlns:a16="http://schemas.microsoft.com/office/drawing/2014/main" id="{69107C6C-E05E-4BAE-B450-E60FF535F45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4" name="Picture 6" descr="Biogeography in the Age of Big Data – Biogeography.News">
            <a:extLst>
              <a:ext uri="{FF2B5EF4-FFF2-40B4-BE49-F238E27FC236}">
                <a16:creationId xmlns:a16="http://schemas.microsoft.com/office/drawing/2014/main" id="{FBDB1A21-D5EC-4540-8C45-B241115D1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722" y="1407153"/>
            <a:ext cx="3564467" cy="473998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EB21F724-2BC8-4833-80DC-CFEA0E6973A2}"/>
              </a:ext>
            </a:extLst>
          </p:cNvPr>
          <p:cNvSpPr txBox="1"/>
          <p:nvPr/>
        </p:nvSpPr>
        <p:spPr>
          <a:xfrm>
            <a:off x="8270723" y="6242380"/>
            <a:ext cx="3564467" cy="461665"/>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https://journalofbiogeographynews.org/2020/01/28/biogeography-in-the-age-of-big-data/</a:t>
            </a:r>
          </a:p>
        </p:txBody>
      </p:sp>
    </p:spTree>
    <p:extLst>
      <p:ext uri="{BB962C8B-B14F-4D97-AF65-F5344CB8AC3E}">
        <p14:creationId xmlns:p14="http://schemas.microsoft.com/office/powerpoint/2010/main" val="770053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4.3</a:t>
            </a:r>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DL</a:t>
            </a:r>
            <a:r>
              <a:rPr lang="zh-CN" altLang="en-US" sz="6000" dirty="0">
                <a:solidFill>
                  <a:schemeClr val="bg1"/>
                </a:solidFill>
                <a:latin typeface="Times New Roman" panose="02020603050405020304" pitchFamily="18" charset="0"/>
                <a:ea typeface="楷体" panose="02010609060101010101" pitchFamily="49" charset="-122"/>
              </a:rPr>
              <a:t>模型复杂性的开放问题</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24507" y="1101777"/>
            <a:ext cx="10349894" cy="5663089"/>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虽然内部和外部复杂性调节的原理在经典机器学习和深度学习算法中都至关重要，但通常认为，</a:t>
            </a:r>
            <a:r>
              <a:rPr lang="zh-CN" altLang="en-US" sz="2200" b="1" dirty="0">
                <a:solidFill>
                  <a:srgbClr val="FF0000"/>
                </a:solidFill>
                <a:latin typeface="Times New Roman" panose="02020603050405020304" pitchFamily="18" charset="0"/>
                <a:ea typeface="楷体" panose="02010609060101010101" pitchFamily="49" charset="-122"/>
              </a:rPr>
              <a:t>这些机制本身并不足以完全解释深度学习算法的成功，特别是其令人困惑的“双降现象”</a:t>
            </a:r>
            <a:r>
              <a:rPr lang="zh-CN" altLang="en-US" sz="2200" b="1" dirty="0">
                <a:latin typeface="Times New Roman" panose="02020603050405020304" pitchFamily="18" charset="0"/>
                <a:ea typeface="楷体" panose="02010609060101010101" pitchFamily="49" charset="-122"/>
              </a:rPr>
              <a:t>：即在训练损失已接近零之后，随着模型规模的继续增加，泛化误差反而会进一步下降（图 </a:t>
            </a:r>
            <a:r>
              <a:rPr lang="en-US" altLang="zh-CN" sz="2200" b="1" dirty="0">
                <a:latin typeface="Times New Roman" panose="02020603050405020304" pitchFamily="18" charset="0"/>
                <a:ea typeface="楷体" panose="02010609060101010101" pitchFamily="49" charset="-122"/>
              </a:rPr>
              <a:t>2b</a:t>
            </a:r>
            <a:r>
              <a:rPr lang="zh-CN" altLang="en-US" sz="2200" b="1" dirty="0">
                <a:latin typeface="Times New Roman" panose="02020603050405020304" pitchFamily="18" charset="0"/>
                <a:ea typeface="楷体" panose="02010609060101010101" pitchFamily="49" charset="-122"/>
              </a:rPr>
              <a:t>）。这种现象在较简单的机器学习算法中并未被观察到。</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一种解释这种差异的假说是：深度神经网络的过参数化与随机训练（随机梯度下降）相结合，导致了一种</a:t>
            </a:r>
            <a:r>
              <a:rPr lang="zh-CN" altLang="en-US" sz="2200" b="1" dirty="0">
                <a:solidFill>
                  <a:srgbClr val="FF0000"/>
                </a:solidFill>
                <a:latin typeface="Times New Roman" panose="02020603050405020304" pitchFamily="18" charset="0"/>
                <a:ea typeface="楷体" panose="02010609060101010101" pitchFamily="49" charset="-122"/>
              </a:rPr>
              <a:t>隐式的正则化</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Arora, Cohen, et al.,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Huh et al., 2021</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Li et al., 2021</a:t>
            </a:r>
            <a:r>
              <a:rPr lang="zh-CN" altLang="en-US" sz="2200" b="1" dirty="0">
                <a:latin typeface="Times New Roman" panose="02020603050405020304" pitchFamily="18" charset="0"/>
                <a:ea typeface="楷体" panose="02010609060101010101" pitchFamily="49" charset="-122"/>
              </a:rPr>
              <a:t>）。这可以解释为何深度神经网络表现出</a:t>
            </a:r>
            <a:r>
              <a:rPr lang="zh-CN" altLang="en-US" sz="2200" b="1" dirty="0">
                <a:solidFill>
                  <a:srgbClr val="FF0000"/>
                </a:solidFill>
                <a:latin typeface="Times New Roman" panose="02020603050405020304" pitchFamily="18" charset="0"/>
                <a:ea typeface="楷体" panose="02010609060101010101" pitchFamily="49" charset="-122"/>
              </a:rPr>
              <a:t>对较简单函数的偏好</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De Palma et al.,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Valle-Pérez et al., 2019</a:t>
            </a:r>
            <a:r>
              <a:rPr lang="zh-CN" altLang="en-US" sz="2200" b="1" dirty="0">
                <a:latin typeface="Times New Roman" panose="02020603050405020304" pitchFamily="18" charset="0"/>
                <a:ea typeface="楷体" panose="02010609060101010101" pitchFamily="49" charset="-122"/>
              </a:rPr>
              <a:t>），而且这种偏好会随着网络深度的增加而增强（</a:t>
            </a:r>
            <a:r>
              <a:rPr lang="en-US" altLang="zh-CN" sz="2200" b="1" dirty="0">
                <a:latin typeface="Times New Roman" panose="02020603050405020304" pitchFamily="18" charset="0"/>
                <a:ea typeface="楷体" panose="02010609060101010101" pitchFamily="49" charset="-122"/>
              </a:rPr>
              <a:t>Huh et al., 2021</a:t>
            </a:r>
            <a:r>
              <a:rPr lang="zh-CN" altLang="en-US" sz="2200" b="1" dirty="0">
                <a:latin typeface="Times New Roman" panose="02020603050405020304" pitchFamily="18" charset="0"/>
                <a:ea typeface="楷体" panose="02010609060101010101" pitchFamily="49" charset="-122"/>
              </a:rPr>
              <a:t>）。研究还发现，在许多情况下，超过 </a:t>
            </a:r>
            <a:r>
              <a:rPr lang="en-US" altLang="zh-CN" sz="2200" b="1" dirty="0">
                <a:latin typeface="Times New Roman" panose="02020603050405020304" pitchFamily="18" charset="0"/>
                <a:ea typeface="楷体" panose="02010609060101010101" pitchFamily="49" charset="-122"/>
              </a:rPr>
              <a:t>90% </a:t>
            </a:r>
            <a:r>
              <a:rPr lang="zh-CN" altLang="en-US" sz="2200" b="1" dirty="0">
                <a:latin typeface="Times New Roman" panose="02020603050405020304" pitchFamily="18" charset="0"/>
                <a:ea typeface="楷体" panose="02010609060101010101" pitchFamily="49" charset="-122"/>
              </a:rPr>
              <a:t>的训练后</a:t>
            </a:r>
            <a:r>
              <a:rPr lang="zh-CN" altLang="en-US" sz="2200" b="1" dirty="0">
                <a:solidFill>
                  <a:srgbClr val="FF0000"/>
                </a:solidFill>
                <a:latin typeface="Times New Roman" panose="02020603050405020304" pitchFamily="18" charset="0"/>
                <a:ea typeface="楷体" panose="02010609060101010101" pitchFamily="49" charset="-122"/>
              </a:rPr>
              <a:t>参数可以被置零</a:t>
            </a:r>
            <a:r>
              <a:rPr lang="zh-CN" altLang="en-US" sz="2200" b="1" dirty="0">
                <a:latin typeface="Times New Roman" panose="02020603050405020304" pitchFamily="18" charset="0"/>
                <a:ea typeface="楷体" panose="02010609060101010101" pitchFamily="49" charset="-122"/>
              </a:rPr>
              <a:t>，而泛化精度几乎没有下降（</a:t>
            </a:r>
            <a:r>
              <a:rPr lang="en-US" altLang="zh-CN" sz="2200" b="1" dirty="0" err="1">
                <a:latin typeface="Times New Roman" panose="02020603050405020304" pitchFamily="18" charset="0"/>
                <a:ea typeface="楷体" panose="02010609060101010101" pitchFamily="49" charset="-122"/>
              </a:rPr>
              <a:t>Frankle</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Carbin</a:t>
            </a:r>
            <a:r>
              <a:rPr lang="en-US" altLang="zh-CN" sz="2200" b="1" dirty="0">
                <a:latin typeface="Times New Roman" panose="02020603050405020304" pitchFamily="18" charset="0"/>
                <a:ea typeface="楷体" panose="02010609060101010101" pitchFamily="49" charset="-122"/>
              </a:rPr>
              <a:t>, 2019</a:t>
            </a:r>
            <a:r>
              <a:rPr lang="zh-CN" altLang="en-US" sz="2200" b="1" dirty="0">
                <a:latin typeface="Times New Roman" panose="02020603050405020304" pitchFamily="18" charset="0"/>
                <a:ea typeface="楷体" panose="02010609060101010101" pitchFamily="49" charset="-122"/>
              </a:rPr>
              <a:t>），这表明深度</a:t>
            </a:r>
            <a:r>
              <a:rPr lang="zh-CN" altLang="en-US" sz="2200" b="1" dirty="0">
                <a:solidFill>
                  <a:srgbClr val="FF0000"/>
                </a:solidFill>
                <a:latin typeface="Times New Roman" panose="02020603050405020304" pitchFamily="18" charset="0"/>
                <a:ea typeface="楷体" panose="02010609060101010101" pitchFamily="49" charset="-122"/>
              </a:rPr>
              <a:t>神经网络中存在大量冗余</a:t>
            </a:r>
            <a:r>
              <a:rPr lang="zh-CN" altLang="en-US" sz="2200" b="1" dirty="0">
                <a:latin typeface="Times New Roman" panose="02020603050405020304" pitchFamily="18" charset="0"/>
                <a:ea typeface="楷体" panose="02010609060101010101" pitchFamily="49" charset="-122"/>
              </a:rPr>
              <a:t>，甚至可能具有</a:t>
            </a:r>
            <a:r>
              <a:rPr lang="zh-CN" altLang="en-US" sz="2200" b="1" dirty="0">
                <a:solidFill>
                  <a:srgbClr val="FF0000"/>
                </a:solidFill>
                <a:latin typeface="Times New Roman" panose="02020603050405020304" pitchFamily="18" charset="0"/>
                <a:ea typeface="楷体" panose="02010609060101010101" pitchFamily="49" charset="-122"/>
              </a:rPr>
              <a:t>类似集成模型的行为</a:t>
            </a:r>
            <a:r>
              <a:rPr lang="zh-CN" altLang="en-US" sz="2200" b="1" dirty="0">
                <a:latin typeface="Times New Roman" panose="02020603050405020304" pitchFamily="18" charset="0"/>
                <a:ea typeface="楷体" panose="02010609060101010101" pitchFamily="49" charset="-122"/>
              </a:rPr>
              <a:t>。这种“</a:t>
            </a:r>
            <a:r>
              <a:rPr lang="zh-CN" altLang="en-US" sz="2200" b="1" dirty="0">
                <a:solidFill>
                  <a:srgbClr val="FF0000"/>
                </a:solidFill>
                <a:latin typeface="Times New Roman" panose="02020603050405020304" pitchFamily="18" charset="0"/>
                <a:ea typeface="楷体" panose="02010609060101010101" pitchFamily="49" charset="-122"/>
              </a:rPr>
              <a:t>剪枝</a:t>
            </a:r>
            <a:r>
              <a:rPr lang="zh-CN" altLang="en-US" sz="2200" b="1" dirty="0">
                <a:latin typeface="Times New Roman" panose="02020603050405020304" pitchFamily="18" charset="0"/>
                <a:ea typeface="楷体" panose="02010609060101010101" pitchFamily="49" charset="-122"/>
              </a:rPr>
              <a:t>”不仅能</a:t>
            </a:r>
            <a:r>
              <a:rPr lang="zh-CN" altLang="en-US" sz="2200" b="1" dirty="0">
                <a:solidFill>
                  <a:srgbClr val="FF0000"/>
                </a:solidFill>
                <a:latin typeface="Times New Roman" panose="02020603050405020304" pitchFamily="18" charset="0"/>
                <a:ea typeface="楷体" panose="02010609060101010101" pitchFamily="49" charset="-122"/>
              </a:rPr>
              <a:t>降低计算成本，还能减少泛化误差</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Bartoldson</a:t>
            </a:r>
            <a:r>
              <a:rPr lang="en-US" altLang="zh-CN" sz="2200" b="1" dirty="0">
                <a:latin typeface="Times New Roman" panose="02020603050405020304" pitchFamily="18" charset="0"/>
                <a:ea typeface="楷体" panose="02010609060101010101" pitchFamily="49" charset="-122"/>
              </a:rPr>
              <a:t> et al., 2020</a:t>
            </a:r>
            <a:r>
              <a:rPr lang="zh-CN" altLang="en-US" sz="2200" b="1" dirty="0">
                <a:latin typeface="Times New Roman" panose="02020603050405020304" pitchFamily="18" charset="0"/>
                <a:ea typeface="楷体" panose="02010609060101010101" pitchFamily="49" charset="-122"/>
              </a:rPr>
              <a:t>），或帮助识别鲁棒的子模型（</a:t>
            </a:r>
            <a:r>
              <a:rPr lang="en-US" altLang="zh-CN" sz="2200" b="1" dirty="0">
                <a:latin typeface="Times New Roman" panose="02020603050405020304" pitchFamily="18" charset="0"/>
                <a:ea typeface="楷体" panose="02010609060101010101" pitchFamily="49" charset="-122"/>
              </a:rPr>
              <a:t>Kuhn et al., 2021</a:t>
            </a:r>
            <a:r>
              <a:rPr lang="zh-CN" altLang="en-US" sz="2200" b="1" dirty="0">
                <a:latin typeface="Times New Roman" panose="02020603050405020304" pitchFamily="18" charset="0"/>
                <a:ea typeface="楷体" panose="02010609060101010101" pitchFamily="49" charset="-122"/>
              </a:rPr>
              <a:t>）。另有研究提出，大规模深度神经网络的随机初始化更有可能</a:t>
            </a:r>
            <a:r>
              <a:rPr lang="zh-CN" altLang="en-US" sz="2200" b="1" dirty="0">
                <a:solidFill>
                  <a:srgbClr val="FF0000"/>
                </a:solidFill>
                <a:latin typeface="Times New Roman" panose="02020603050405020304" pitchFamily="18" charset="0"/>
                <a:ea typeface="楷体" panose="02010609060101010101" pitchFamily="49" charset="-122"/>
              </a:rPr>
              <a:t>生成一个良好的子网络</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Frankle</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Carbin</a:t>
            </a:r>
            <a:r>
              <a:rPr lang="en-US" altLang="zh-CN" sz="2200" b="1" dirty="0">
                <a:latin typeface="Times New Roman" panose="02020603050405020304" pitchFamily="18" charset="0"/>
                <a:ea typeface="楷体" panose="02010609060101010101" pitchFamily="49" charset="-122"/>
              </a:rPr>
              <a:t>,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Zhang, Wang, et al., 2021</a:t>
            </a:r>
            <a:r>
              <a:rPr lang="zh-CN" altLang="en-US" sz="2200" b="1" dirty="0">
                <a:latin typeface="Times New Roman" panose="02020603050405020304" pitchFamily="18" charset="0"/>
                <a:ea typeface="楷体" panose="02010609060101010101" pitchFamily="49" charset="-122"/>
              </a:rPr>
              <a:t>），随后</a:t>
            </a:r>
            <a:r>
              <a:rPr lang="zh-CN" altLang="en-US" sz="2200" b="1" dirty="0">
                <a:solidFill>
                  <a:srgbClr val="FF0000"/>
                </a:solidFill>
                <a:latin typeface="Times New Roman" panose="02020603050405020304" pitchFamily="18" charset="0"/>
                <a:ea typeface="楷体" panose="02010609060101010101" pitchFamily="49" charset="-122"/>
              </a:rPr>
              <a:t>通过训练、正则化或剪枝将其识别出来</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Zhang, Wang, et al., 2021</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129005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4.3</a:t>
            </a:r>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DL</a:t>
            </a:r>
            <a:r>
              <a:rPr lang="zh-CN" altLang="en-US" sz="6000" dirty="0">
                <a:solidFill>
                  <a:schemeClr val="bg1"/>
                </a:solidFill>
                <a:latin typeface="Times New Roman" panose="02020603050405020304" pitchFamily="18" charset="0"/>
                <a:ea typeface="楷体" panose="02010609060101010101" pitchFamily="49" charset="-122"/>
              </a:rPr>
              <a:t>模型复杂性的开放问题</a:t>
            </a:r>
          </a:p>
        </p:txBody>
      </p:sp>
      <p:sp>
        <p:nvSpPr>
          <p:cNvPr id="6" name="文本框 5">
            <a:extLst>
              <a:ext uri="{FF2B5EF4-FFF2-40B4-BE49-F238E27FC236}">
                <a16:creationId xmlns:a16="http://schemas.microsoft.com/office/drawing/2014/main" id="{D7BDCD4B-340F-4521-9A98-36DAE44AB2E5}"/>
              </a:ext>
            </a:extLst>
          </p:cNvPr>
          <p:cNvSpPr txBox="1"/>
          <p:nvPr/>
        </p:nvSpPr>
        <p:spPr>
          <a:xfrm>
            <a:off x="921053" y="1516644"/>
            <a:ext cx="10349894" cy="2123658"/>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此外，大多数现代</a:t>
            </a:r>
            <a:r>
              <a:rPr lang="zh-CN" altLang="en-US" sz="2200" b="1" dirty="0">
                <a:solidFill>
                  <a:srgbClr val="FF0000"/>
                </a:solidFill>
                <a:latin typeface="Times New Roman" panose="02020603050405020304" pitchFamily="18" charset="0"/>
                <a:ea typeface="楷体" panose="02010609060101010101" pitchFamily="49" charset="-122"/>
              </a:rPr>
              <a:t>深度学习模型实际上是多种架构和技术的混合体，甚至包含了一些传统机器学习的思想</a:t>
            </a:r>
            <a:r>
              <a:rPr lang="zh-CN" altLang="en-US" sz="2200" b="1" dirty="0">
                <a:latin typeface="Times New Roman" panose="02020603050405020304" pitchFamily="18" charset="0"/>
                <a:ea typeface="楷体" panose="02010609060101010101" pitchFamily="49" charset="-122"/>
              </a:rPr>
              <a:t>，如 </a:t>
            </a:r>
            <a:r>
              <a:rPr lang="en-US" altLang="zh-CN" sz="2200" b="1" dirty="0">
                <a:latin typeface="Times New Roman" panose="02020603050405020304" pitchFamily="18" charset="0"/>
                <a:ea typeface="楷体" panose="02010609060101010101" pitchFamily="49" charset="-122"/>
              </a:rPr>
              <a:t>boosting </a:t>
            </a:r>
            <a:r>
              <a:rPr lang="zh-CN" altLang="en-US" sz="2200" b="1" dirty="0">
                <a:latin typeface="Times New Roman" panose="02020603050405020304" pitchFamily="18" charset="0"/>
                <a:ea typeface="楷体" panose="02010609060101010101" pitchFamily="49" charset="-122"/>
              </a:rPr>
              <a:t>或 </a:t>
            </a:r>
            <a:r>
              <a:rPr lang="en-US" altLang="zh-CN" sz="2200" b="1" dirty="0">
                <a:latin typeface="Times New Roman" panose="02020603050405020304" pitchFamily="18" charset="0"/>
                <a:ea typeface="楷体" panose="02010609060101010101" pitchFamily="49" charset="-122"/>
              </a:rPr>
              <a:t>bagging</a:t>
            </a:r>
            <a:r>
              <a:rPr lang="zh-CN" altLang="en-US" sz="2200" b="1" dirty="0">
                <a:latin typeface="Times New Roman" panose="02020603050405020304" pitchFamily="18" charset="0"/>
                <a:ea typeface="楷体" panose="02010609060101010101" pitchFamily="49" charset="-122"/>
              </a:rPr>
              <a:t>。例如，</a:t>
            </a:r>
            <a:r>
              <a:rPr lang="en-US" altLang="zh-CN" sz="2200" b="1" dirty="0">
                <a:latin typeface="Times New Roman" panose="02020603050405020304" pitchFamily="18" charset="0"/>
                <a:ea typeface="楷体" panose="02010609060101010101" pitchFamily="49" charset="-122"/>
              </a:rPr>
              <a:t>dropout </a:t>
            </a:r>
            <a:r>
              <a:rPr lang="zh-CN" altLang="en-US" sz="2200" b="1" dirty="0">
                <a:latin typeface="Times New Roman" panose="02020603050405020304" pitchFamily="18" charset="0"/>
                <a:ea typeface="楷体" panose="02010609060101010101" pitchFamily="49" charset="-122"/>
              </a:rPr>
              <a:t>训练可以被理解为生成了大量子网络，类似于集成模型（</a:t>
            </a:r>
            <a:r>
              <a:rPr lang="en-US" altLang="zh-CN" sz="2200" b="1" dirty="0">
                <a:latin typeface="Times New Roman" panose="02020603050405020304" pitchFamily="18" charset="0"/>
                <a:ea typeface="楷体" panose="02010609060101010101" pitchFamily="49" charset="-122"/>
              </a:rPr>
              <a:t>Srivastava et al., 2014</a:t>
            </a:r>
            <a:r>
              <a:rPr lang="zh-CN" altLang="en-US" sz="2200" b="1" dirty="0">
                <a:latin typeface="Times New Roman" panose="02020603050405020304" pitchFamily="18" charset="0"/>
                <a:ea typeface="楷体" panose="02010609060101010101" pitchFamily="49" charset="-122"/>
              </a:rPr>
              <a:t>）；而图像处理任务中的深度残差网络（</a:t>
            </a:r>
            <a:r>
              <a:rPr lang="en-US" altLang="zh-CN" sz="2200" b="1" dirty="0">
                <a:latin typeface="Times New Roman" panose="02020603050405020304" pitchFamily="18" charset="0"/>
                <a:ea typeface="楷体" panose="02010609060101010101" pitchFamily="49" charset="-122"/>
              </a:rPr>
              <a:t>He et al., 2016</a:t>
            </a:r>
            <a:r>
              <a:rPr lang="zh-CN" altLang="en-US" sz="2200" b="1" dirty="0">
                <a:latin typeface="Times New Roman" panose="02020603050405020304" pitchFamily="18" charset="0"/>
                <a:ea typeface="楷体" panose="02010609060101010101" pitchFamily="49" charset="-122"/>
              </a:rPr>
              <a:t>）则与 </a:t>
            </a:r>
            <a:r>
              <a:rPr lang="en-US" altLang="zh-CN" sz="2200" b="1" dirty="0">
                <a:latin typeface="Times New Roman" panose="02020603050405020304" pitchFamily="18" charset="0"/>
                <a:ea typeface="楷体" panose="02010609060101010101" pitchFamily="49" charset="-122"/>
              </a:rPr>
              <a:t>boosting </a:t>
            </a:r>
            <a:r>
              <a:rPr lang="zh-CN" altLang="en-US" sz="2200" b="1" dirty="0">
                <a:latin typeface="Times New Roman" panose="02020603050405020304" pitchFamily="18" charset="0"/>
                <a:ea typeface="楷体" panose="02010609060101010101" pitchFamily="49" charset="-122"/>
              </a:rPr>
              <a:t>类似，因此可视为一种集成模型（</a:t>
            </a:r>
            <a:r>
              <a:rPr lang="en-US" altLang="zh-CN" sz="2200" b="1" dirty="0" err="1">
                <a:latin typeface="Times New Roman" panose="02020603050405020304" pitchFamily="18" charset="0"/>
                <a:ea typeface="楷体" panose="02010609060101010101" pitchFamily="49" charset="-122"/>
              </a:rPr>
              <a:t>Veit</a:t>
            </a:r>
            <a:r>
              <a:rPr lang="en-US" altLang="zh-CN" sz="2200" b="1" dirty="0">
                <a:latin typeface="Times New Roman" panose="02020603050405020304" pitchFamily="18" charset="0"/>
                <a:ea typeface="楷体" panose="02010609060101010101" pitchFamily="49" charset="-122"/>
              </a:rPr>
              <a:t> et al., 2016</a:t>
            </a:r>
            <a:r>
              <a:rPr lang="zh-CN" altLang="en-US" sz="2200" b="1" dirty="0">
                <a:latin typeface="Times New Roman" panose="02020603050405020304" pitchFamily="18" charset="0"/>
                <a:ea typeface="楷体" panose="02010609060101010101" pitchFamily="49" charset="-122"/>
              </a:rPr>
              <a:t>）。尽管这些解释仍不足以完全回答深度学习为何具备超越性的表现，但它们至少提供了一些值得未来研究进一步验证的推测。</a:t>
            </a:r>
          </a:p>
        </p:txBody>
      </p:sp>
      <p:pic>
        <p:nvPicPr>
          <p:cNvPr id="5" name="图片 4">
            <a:extLst>
              <a:ext uri="{FF2B5EF4-FFF2-40B4-BE49-F238E27FC236}">
                <a16:creationId xmlns:a16="http://schemas.microsoft.com/office/drawing/2014/main" id="{F46EDE6A-8F56-4507-86CC-4C4D2AA33C09}"/>
              </a:ext>
            </a:extLst>
          </p:cNvPr>
          <p:cNvPicPr>
            <a:picLocks noChangeAspect="1"/>
          </p:cNvPicPr>
          <p:nvPr/>
        </p:nvPicPr>
        <p:blipFill>
          <a:blip r:embed="rId2"/>
          <a:stretch>
            <a:fillRect/>
          </a:stretch>
        </p:blipFill>
        <p:spPr>
          <a:xfrm>
            <a:off x="1586438" y="3939267"/>
            <a:ext cx="8409524" cy="2400000"/>
          </a:xfrm>
          <a:prstGeom prst="rect">
            <a:avLst/>
          </a:prstGeom>
        </p:spPr>
      </p:pic>
    </p:spTree>
    <p:extLst>
      <p:ext uri="{BB962C8B-B14F-4D97-AF65-F5344CB8AC3E}">
        <p14:creationId xmlns:p14="http://schemas.microsoft.com/office/powerpoint/2010/main" val="2483651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a:t>
            </a:r>
            <a:r>
              <a:rPr lang="zh-CN" altLang="en-US" sz="6000" dirty="0">
                <a:solidFill>
                  <a:schemeClr val="bg1"/>
                </a:solidFill>
                <a:latin typeface="Times New Roman" panose="02020603050405020304" pitchFamily="18" charset="0"/>
                <a:ea typeface="楷体" panose="02010609060101010101" pitchFamily="49" charset="-122"/>
              </a:rPr>
              <a:t> 生态学机器学习发展趋势</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60186" y="1198714"/>
            <a:ext cx="10349894" cy="769441"/>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在本文的最后一部分，我们将审视机器学习领域的当前实践和新兴趋势，并推测它们将如何影响生态学与进化领域。</a:t>
            </a:r>
          </a:p>
        </p:txBody>
      </p:sp>
      <p:pic>
        <p:nvPicPr>
          <p:cNvPr id="8" name="图片 7">
            <a:extLst>
              <a:ext uri="{FF2B5EF4-FFF2-40B4-BE49-F238E27FC236}">
                <a16:creationId xmlns:a16="http://schemas.microsoft.com/office/drawing/2014/main" id="{5F9B3EB5-18D5-46EC-9183-84811CB3EA35}"/>
              </a:ext>
            </a:extLst>
          </p:cNvPr>
          <p:cNvPicPr>
            <a:picLocks noChangeAspect="1"/>
          </p:cNvPicPr>
          <p:nvPr/>
        </p:nvPicPr>
        <p:blipFill>
          <a:blip r:embed="rId2"/>
          <a:stretch>
            <a:fillRect/>
          </a:stretch>
        </p:blipFill>
        <p:spPr>
          <a:xfrm>
            <a:off x="844852" y="2303604"/>
            <a:ext cx="10652001" cy="3860129"/>
          </a:xfrm>
          <a:prstGeom prst="rect">
            <a:avLst/>
          </a:prstGeom>
        </p:spPr>
      </p:pic>
    </p:spTree>
    <p:extLst>
      <p:ext uri="{BB962C8B-B14F-4D97-AF65-F5344CB8AC3E}">
        <p14:creationId xmlns:p14="http://schemas.microsoft.com/office/powerpoint/2010/main" val="183557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5.1</a:t>
            </a:r>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E&amp;E </a:t>
            </a:r>
            <a:r>
              <a:rPr lang="zh-CN" altLang="en-US" sz="6000" dirty="0">
                <a:solidFill>
                  <a:schemeClr val="bg1"/>
                </a:solidFill>
                <a:latin typeface="Times New Roman" panose="02020603050405020304" pitchFamily="18" charset="0"/>
                <a:ea typeface="楷体" panose="02010609060101010101" pitchFamily="49" charset="-122"/>
              </a:rPr>
              <a:t>中算法使用的趋势</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81001" y="1340220"/>
            <a:ext cx="5283200" cy="5170646"/>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作为讨论的基础，我们对过去几十年 </a:t>
            </a:r>
            <a:r>
              <a:rPr lang="en-US" altLang="zh-CN" sz="2200" b="1" dirty="0">
                <a:latin typeface="Times New Roman" panose="02020603050405020304" pitchFamily="18" charset="0"/>
                <a:ea typeface="楷体" panose="02010609060101010101" pitchFamily="49" charset="-122"/>
              </a:rPr>
              <a:t>E&amp;E </a:t>
            </a:r>
            <a:r>
              <a:rPr lang="zh-CN" altLang="en-US" sz="2200" b="1" dirty="0">
                <a:latin typeface="Times New Roman" panose="02020603050405020304" pitchFamily="18" charset="0"/>
                <a:ea typeface="楷体" panose="02010609060101010101" pitchFamily="49" charset="-122"/>
              </a:rPr>
              <a:t>文献进行了文本分析（详见附录 </a:t>
            </a:r>
            <a:r>
              <a:rPr lang="en-US" altLang="zh-CN" sz="2200" b="1" dirty="0">
                <a:latin typeface="Times New Roman" panose="02020603050405020304" pitchFamily="18" charset="0"/>
                <a:ea typeface="楷体" panose="02010609060101010101" pitchFamily="49" charset="-122"/>
              </a:rPr>
              <a:t>S1.1</a:t>
            </a:r>
            <a:r>
              <a:rPr lang="zh-CN" altLang="en-US" sz="2200" b="1" dirty="0">
                <a:latin typeface="Times New Roman" panose="02020603050405020304" pitchFamily="18" charset="0"/>
                <a:ea typeface="楷体" panose="02010609060101010101" pitchFamily="49" charset="-122"/>
              </a:rPr>
              <a:t>）。结果显示，</a:t>
            </a:r>
            <a:r>
              <a:rPr lang="en-US" altLang="zh-CN" sz="2200" b="1" dirty="0">
                <a:latin typeface="Times New Roman" panose="02020603050405020304" pitchFamily="18" charset="0"/>
                <a:ea typeface="楷体" panose="02010609060101010101" pitchFamily="49" charset="-122"/>
              </a:rPr>
              <a:t>E&amp;E </a:t>
            </a:r>
            <a:r>
              <a:rPr lang="zh-CN" altLang="en-US" sz="2200" b="1" dirty="0">
                <a:latin typeface="Times New Roman" panose="02020603050405020304" pitchFamily="18" charset="0"/>
                <a:ea typeface="楷体" panose="02010609060101010101" pitchFamily="49" charset="-122"/>
              </a:rPr>
              <a:t>中机器学习（</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）和深度学习（</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）方法的使用</a:t>
            </a:r>
            <a:r>
              <a:rPr lang="zh-CN" altLang="en-US" sz="2200" b="1" dirty="0">
                <a:solidFill>
                  <a:srgbClr val="FF0000"/>
                </a:solidFill>
                <a:latin typeface="Times New Roman" panose="02020603050405020304" pitchFamily="18" charset="0"/>
                <a:ea typeface="楷体" panose="02010609060101010101" pitchFamily="49" charset="-122"/>
              </a:rPr>
              <a:t>在过去十年中急剧上升</a:t>
            </a:r>
            <a:r>
              <a:rPr lang="zh-CN" altLang="en-US" sz="2200" b="1" dirty="0">
                <a:latin typeface="Times New Roman" panose="02020603050405020304" pitchFamily="18" charset="0"/>
                <a:ea typeface="楷体" panose="02010609060101010101" pitchFamily="49" charset="-122"/>
              </a:rPr>
              <a:t>（图 </a:t>
            </a:r>
            <a:r>
              <a:rPr lang="en-US" altLang="zh-CN" sz="2200" b="1" dirty="0">
                <a:latin typeface="Times New Roman" panose="02020603050405020304" pitchFamily="18" charset="0"/>
                <a:ea typeface="楷体" panose="02010609060101010101" pitchFamily="49" charset="-122"/>
              </a:rPr>
              <a:t>3</a:t>
            </a:r>
            <a:r>
              <a:rPr lang="zh-CN" altLang="en-US" sz="2200" b="1" dirty="0">
                <a:latin typeface="Times New Roman" panose="02020603050405020304" pitchFamily="18" charset="0"/>
                <a:ea typeface="楷体" panose="02010609060101010101" pitchFamily="49" charset="-122"/>
              </a:rPr>
              <a:t>）。在实际应用中，</a:t>
            </a:r>
            <a:r>
              <a:rPr lang="zh-CN" altLang="en-US" sz="2200" b="1" dirty="0">
                <a:solidFill>
                  <a:srgbClr val="FF0000"/>
                </a:solidFill>
                <a:latin typeface="Times New Roman" panose="02020603050405020304" pitchFamily="18" charset="0"/>
                <a:ea typeface="楷体" panose="02010609060101010101" pitchFamily="49" charset="-122"/>
              </a:rPr>
              <a:t>经典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方法仍然占主导地位</a:t>
            </a:r>
            <a:r>
              <a:rPr lang="zh-CN" altLang="en-US" sz="2200" b="1" dirty="0">
                <a:latin typeface="Times New Roman" panose="02020603050405020304" pitchFamily="18" charset="0"/>
                <a:ea typeface="楷体" panose="02010609060101010101" pitchFamily="49" charset="-122"/>
              </a:rPr>
              <a:t>。其中，支持向量机（</a:t>
            </a:r>
            <a:r>
              <a:rPr lang="en-US" altLang="zh-CN" sz="2200" b="1" dirty="0">
                <a:solidFill>
                  <a:srgbClr val="FF0000"/>
                </a:solidFill>
                <a:latin typeface="Times New Roman" panose="02020603050405020304" pitchFamily="18" charset="0"/>
                <a:ea typeface="楷体" panose="02010609060101010101" pitchFamily="49" charset="-122"/>
              </a:rPr>
              <a:t>SVM</a:t>
            </a:r>
            <a:r>
              <a:rPr lang="zh-CN" altLang="en-US" sz="2200" b="1" dirty="0">
                <a:latin typeface="Times New Roman" panose="02020603050405020304" pitchFamily="18" charset="0"/>
                <a:ea typeface="楷体" panose="02010609060101010101" pitchFamily="49" charset="-122"/>
              </a:rPr>
              <a:t>）在 </a:t>
            </a:r>
            <a:r>
              <a:rPr lang="en-US" altLang="zh-CN" sz="2200" b="1" dirty="0">
                <a:latin typeface="Times New Roman" panose="02020603050405020304" pitchFamily="18" charset="0"/>
                <a:ea typeface="楷体" panose="02010609060101010101" pitchFamily="49" charset="-122"/>
              </a:rPr>
              <a:t>2000 </a:t>
            </a:r>
            <a:r>
              <a:rPr lang="zh-CN" altLang="en-US" sz="2200" b="1" dirty="0">
                <a:latin typeface="Times New Roman" panose="02020603050405020304" pitchFamily="18" charset="0"/>
                <a:ea typeface="楷体" panose="02010609060101010101" pitchFamily="49" charset="-122"/>
              </a:rPr>
              <a:t>年代初期是最流行的算法，但随后逐渐失去优势。提升回归树（</a:t>
            </a:r>
            <a:r>
              <a:rPr lang="en-US" altLang="zh-CN" sz="2200" b="1" dirty="0">
                <a:solidFill>
                  <a:srgbClr val="FF0000"/>
                </a:solidFill>
                <a:latin typeface="Times New Roman" panose="02020603050405020304" pitchFamily="18" charset="0"/>
                <a:ea typeface="楷体" panose="02010609060101010101" pitchFamily="49" charset="-122"/>
              </a:rPr>
              <a:t>BRT</a:t>
            </a:r>
            <a:r>
              <a:rPr lang="zh-CN" altLang="en-US" sz="2200" b="1" dirty="0">
                <a:latin typeface="Times New Roman" panose="02020603050405020304" pitchFamily="18" charset="0"/>
                <a:ea typeface="楷体" panose="02010609060101010101" pitchFamily="49" charset="-122"/>
              </a:rPr>
              <a:t>）在 </a:t>
            </a:r>
            <a:r>
              <a:rPr lang="en-US" altLang="zh-CN" sz="2200" b="1" dirty="0">
                <a:latin typeface="Times New Roman" panose="02020603050405020304" pitchFamily="18" charset="0"/>
                <a:ea typeface="楷体" panose="02010609060101010101" pitchFamily="49" charset="-122"/>
              </a:rPr>
              <a:t>2010 </a:t>
            </a:r>
            <a:r>
              <a:rPr lang="zh-CN" altLang="en-US" sz="2200" b="1" dirty="0">
                <a:latin typeface="Times New Roman" panose="02020603050405020304" pitchFamily="18" charset="0"/>
                <a:ea typeface="楷体" panose="02010609060101010101" pitchFamily="49" charset="-122"/>
              </a:rPr>
              <a:t>年代中期开始流行（图 </a:t>
            </a:r>
            <a:r>
              <a:rPr lang="en-US" altLang="zh-CN" sz="2200" b="1" dirty="0">
                <a:latin typeface="Times New Roman" panose="02020603050405020304" pitchFamily="18" charset="0"/>
                <a:ea typeface="楷体" panose="02010609060101010101" pitchFamily="49" charset="-122"/>
              </a:rPr>
              <a:t>3b</a:t>
            </a:r>
            <a:r>
              <a:rPr lang="zh-CN" altLang="en-US" sz="2200" b="1" dirty="0">
                <a:latin typeface="Times New Roman" panose="02020603050405020304" pitchFamily="18" charset="0"/>
                <a:ea typeface="楷体" panose="02010609060101010101" pitchFamily="49" charset="-122"/>
              </a:rPr>
              <a:t>），而近年来</a:t>
            </a:r>
            <a:r>
              <a:rPr lang="zh-CN" altLang="en-US" sz="2200" b="1" dirty="0">
                <a:solidFill>
                  <a:srgbClr val="FF0000"/>
                </a:solidFill>
                <a:latin typeface="Times New Roman" panose="02020603050405020304" pitchFamily="18" charset="0"/>
                <a:ea typeface="楷体" panose="02010609060101010101" pitchFamily="49" charset="-122"/>
              </a:rPr>
              <a:t>神经网络</a:t>
            </a:r>
            <a:r>
              <a:rPr lang="zh-CN" altLang="en-US" sz="2200" b="1" dirty="0">
                <a:latin typeface="Times New Roman" panose="02020603050405020304" pitchFamily="18" charset="0"/>
                <a:ea typeface="楷体" panose="02010609060101010101" pitchFamily="49" charset="-122"/>
              </a:rPr>
              <a:t>（包括 </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）则正在</a:t>
            </a:r>
            <a:r>
              <a:rPr lang="zh-CN" altLang="en-US" sz="2200" b="1" dirty="0">
                <a:solidFill>
                  <a:srgbClr val="FF0000"/>
                </a:solidFill>
                <a:latin typeface="Times New Roman" panose="02020603050405020304" pitchFamily="18" charset="0"/>
                <a:ea typeface="楷体" panose="02010609060101010101" pitchFamily="49" charset="-122"/>
              </a:rPr>
              <a:t>快速崛起</a:t>
            </a:r>
            <a:r>
              <a:rPr lang="zh-CN" altLang="en-US" sz="2200" b="1" dirty="0">
                <a:latin typeface="Times New Roman" panose="02020603050405020304" pitchFamily="18" charset="0"/>
                <a:ea typeface="楷体" panose="02010609060101010101" pitchFamily="49" charset="-122"/>
              </a:rPr>
              <a:t>（图 </a:t>
            </a:r>
            <a:r>
              <a:rPr lang="en-US" altLang="zh-CN" sz="2200" b="1" dirty="0">
                <a:latin typeface="Times New Roman" panose="02020603050405020304" pitchFamily="18" charset="0"/>
                <a:ea typeface="楷体" panose="02010609060101010101" pitchFamily="49" charset="-122"/>
              </a:rPr>
              <a:t>3b</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应用数量的增长解释了为什么近期的综述文章对其如此关注，但我们的分析（图 </a:t>
            </a:r>
            <a:r>
              <a:rPr lang="en-US" altLang="zh-CN" sz="2200" b="1" dirty="0">
                <a:latin typeface="Times New Roman" panose="02020603050405020304" pitchFamily="18" charset="0"/>
                <a:ea typeface="楷体" panose="02010609060101010101" pitchFamily="49" charset="-122"/>
              </a:rPr>
              <a:t>3b</a:t>
            </a:r>
            <a:r>
              <a:rPr lang="zh-CN" altLang="en-US" sz="2200" b="1" dirty="0">
                <a:latin typeface="Times New Roman" panose="02020603050405020304" pitchFamily="18" charset="0"/>
                <a:ea typeface="楷体" panose="02010609060101010101" pitchFamily="49" charset="-122"/>
              </a:rPr>
              <a:t>）也凸显了</a:t>
            </a:r>
            <a:r>
              <a:rPr lang="zh-CN" altLang="en-US" sz="2200" b="1" dirty="0">
                <a:solidFill>
                  <a:srgbClr val="FF0000"/>
                </a:solidFill>
                <a:latin typeface="Times New Roman" panose="02020603050405020304" pitchFamily="18" charset="0"/>
                <a:ea typeface="楷体" panose="02010609060101010101" pitchFamily="49" charset="-122"/>
              </a:rPr>
              <a:t>经典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方法在整体应用中仍占有更大的比例</a:t>
            </a:r>
            <a:r>
              <a:rPr lang="zh-CN" altLang="en-US" sz="2200" b="1" dirty="0">
                <a:latin typeface="Times New Roman" panose="02020603050405020304" pitchFamily="18" charset="0"/>
                <a:ea typeface="楷体" panose="02010609060101010101" pitchFamily="49" charset="-122"/>
              </a:rPr>
              <a:t>。</a:t>
            </a:r>
          </a:p>
        </p:txBody>
      </p:sp>
      <p:pic>
        <p:nvPicPr>
          <p:cNvPr id="7" name="图片 6">
            <a:extLst>
              <a:ext uri="{FF2B5EF4-FFF2-40B4-BE49-F238E27FC236}">
                <a16:creationId xmlns:a16="http://schemas.microsoft.com/office/drawing/2014/main" id="{39C9142A-4695-41A9-875A-3A468C485B87}"/>
              </a:ext>
            </a:extLst>
          </p:cNvPr>
          <p:cNvPicPr>
            <a:picLocks noChangeAspect="1"/>
          </p:cNvPicPr>
          <p:nvPr/>
        </p:nvPicPr>
        <p:blipFill>
          <a:blip r:embed="rId2"/>
          <a:stretch>
            <a:fillRect/>
          </a:stretch>
        </p:blipFill>
        <p:spPr>
          <a:xfrm>
            <a:off x="5925650" y="1523998"/>
            <a:ext cx="6082210" cy="4986868"/>
          </a:xfrm>
          <a:prstGeom prst="rect">
            <a:avLst/>
          </a:prstGeom>
        </p:spPr>
      </p:pic>
    </p:spTree>
    <p:extLst>
      <p:ext uri="{BB962C8B-B14F-4D97-AF65-F5344CB8AC3E}">
        <p14:creationId xmlns:p14="http://schemas.microsoft.com/office/powerpoint/2010/main" val="3663423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5.1</a:t>
            </a:r>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E&amp;E </a:t>
            </a:r>
            <a:r>
              <a:rPr lang="zh-CN" altLang="en-US" sz="6000" dirty="0">
                <a:solidFill>
                  <a:schemeClr val="bg1"/>
                </a:solidFill>
                <a:latin typeface="Times New Roman" panose="02020603050405020304" pitchFamily="18" charset="0"/>
                <a:ea typeface="楷体" panose="02010609060101010101" pitchFamily="49" charset="-122"/>
              </a:rPr>
              <a:t>中算法使用的趋势</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81001" y="1340220"/>
            <a:ext cx="11116732" cy="4832092"/>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我们预计</a:t>
            </a:r>
            <a:r>
              <a:rPr lang="zh-CN" altLang="en-US" sz="2200" b="1" dirty="0">
                <a:solidFill>
                  <a:srgbClr val="FF0000"/>
                </a:solidFill>
                <a:latin typeface="Times New Roman" panose="02020603050405020304" pitchFamily="18" charset="0"/>
                <a:ea typeface="楷体" panose="02010609060101010101" pitchFamily="49" charset="-122"/>
              </a:rPr>
              <a:t>经典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在未来仍将保持重要地位，因为 </a:t>
            </a:r>
            <a:r>
              <a:rPr lang="en-US" altLang="zh-CN" sz="2200" b="1" dirty="0">
                <a:solidFill>
                  <a:srgbClr val="FF0000"/>
                </a:solidFill>
                <a:latin typeface="Times New Roman" panose="02020603050405020304" pitchFamily="18" charset="0"/>
                <a:ea typeface="楷体" panose="02010609060101010101" pitchFamily="49" charset="-122"/>
              </a:rPr>
              <a:t>E&amp;E </a:t>
            </a:r>
            <a:r>
              <a:rPr lang="zh-CN" altLang="en-US" sz="2200" b="1" dirty="0">
                <a:solidFill>
                  <a:srgbClr val="FF0000"/>
                </a:solidFill>
                <a:latin typeface="Times New Roman" panose="02020603050405020304" pitchFamily="18" charset="0"/>
                <a:ea typeface="楷体" panose="02010609060101010101" pitchFamily="49" charset="-122"/>
              </a:rPr>
              <a:t>中的许多任务更适合用相对简单的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算法来解决</a:t>
            </a:r>
            <a:r>
              <a:rPr lang="zh-CN" altLang="en-US" sz="2200" b="1" dirty="0">
                <a:latin typeface="Times New Roman" panose="02020603050405020304" pitchFamily="18" charset="0"/>
                <a:ea typeface="楷体" panose="02010609060101010101" pitchFamily="49" charset="-122"/>
              </a:rPr>
              <a:t>。尤其是在</a:t>
            </a:r>
            <a:r>
              <a:rPr lang="zh-CN" altLang="en-US" sz="2200" b="1" dirty="0">
                <a:solidFill>
                  <a:srgbClr val="FF0000"/>
                </a:solidFill>
                <a:latin typeface="Times New Roman" panose="02020603050405020304" pitchFamily="18" charset="0"/>
                <a:ea typeface="楷体" panose="02010609060101010101" pitchFamily="49" charset="-122"/>
              </a:rPr>
              <a:t>监督学习</a:t>
            </a:r>
            <a:r>
              <a:rPr lang="zh-CN" altLang="en-US" sz="2200" b="1" dirty="0">
                <a:latin typeface="Times New Roman" panose="02020603050405020304" pitchFamily="18" charset="0"/>
                <a:ea typeface="楷体" panose="02010609060101010101" pitchFamily="49" charset="-122"/>
              </a:rPr>
              <a:t>任务中，如果数据是有限的</a:t>
            </a:r>
            <a:r>
              <a:rPr lang="zh-CN" altLang="en-US" sz="2200" b="1" dirty="0">
                <a:solidFill>
                  <a:srgbClr val="FF0000"/>
                </a:solidFill>
                <a:latin typeface="Times New Roman" panose="02020603050405020304" pitchFamily="18" charset="0"/>
                <a:ea typeface="楷体" panose="02010609060101010101" pitchFamily="49" charset="-122"/>
              </a:rPr>
              <a:t>结构化（表格型）数据</a:t>
            </a:r>
            <a:r>
              <a:rPr lang="zh-CN" altLang="en-US" sz="2200" b="1" dirty="0">
                <a:latin typeface="Times New Roman" panose="02020603050405020304" pitchFamily="18" charset="0"/>
                <a:ea typeface="楷体" panose="02010609060101010101" pitchFamily="49" charset="-122"/>
              </a:rPr>
              <a:t>，目前几乎没有证据表明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能优于经典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算法（</a:t>
            </a:r>
            <a:r>
              <a:rPr lang="en-US" altLang="zh-CN" sz="2200" b="1" dirty="0">
                <a:latin typeface="Times New Roman" panose="02020603050405020304" pitchFamily="18" charset="0"/>
                <a:ea typeface="楷体" panose="02010609060101010101" pitchFamily="49" charset="-122"/>
              </a:rPr>
              <a:t>Strydom et al., 2021</a:t>
            </a:r>
            <a:r>
              <a:rPr lang="zh-CN" altLang="en-US" sz="2200" b="1" dirty="0">
                <a:latin typeface="Times New Roman" panose="02020603050405020304" pitchFamily="18" charset="0"/>
                <a:ea typeface="楷体" panose="02010609060101010101" pitchFamily="49" charset="-122"/>
              </a:rPr>
              <a:t>）。</a:t>
            </a:r>
            <a:r>
              <a:rPr lang="en-US" altLang="zh-CN" sz="2200" b="1" dirty="0">
                <a:solidFill>
                  <a:srgbClr val="FF0000"/>
                </a:solidFill>
                <a:latin typeface="Times New Roman" panose="02020603050405020304" pitchFamily="18" charset="0"/>
                <a:ea typeface="楷体" panose="02010609060101010101" pitchFamily="49" charset="-122"/>
              </a:rPr>
              <a:t>DL </a:t>
            </a:r>
            <a:r>
              <a:rPr lang="zh-CN" altLang="en-US" sz="2200" b="1" dirty="0">
                <a:solidFill>
                  <a:srgbClr val="FF0000"/>
                </a:solidFill>
                <a:latin typeface="Times New Roman" panose="02020603050405020304" pitchFamily="18" charset="0"/>
                <a:ea typeface="楷体" panose="02010609060101010101" pitchFamily="49" charset="-122"/>
              </a:rPr>
              <a:t>的高灵活性往往只有在数据量庞大且复杂时才具优势</a:t>
            </a:r>
            <a:r>
              <a:rPr lang="zh-CN" altLang="en-US" sz="2200" b="1" dirty="0">
                <a:latin typeface="Times New Roman" panose="02020603050405020304" pitchFamily="18" charset="0"/>
                <a:ea typeface="楷体" panose="02010609060101010101" pitchFamily="49" charset="-122"/>
              </a:rPr>
              <a:t>。因此，可以预期经典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将继续广泛应用于物种分布建模（</a:t>
            </a:r>
            <a:r>
              <a:rPr lang="en-US" altLang="zh-CN" sz="2200" b="1" dirty="0">
                <a:latin typeface="Times New Roman" panose="02020603050405020304" pitchFamily="18" charset="0"/>
                <a:ea typeface="楷体" panose="02010609060101010101" pitchFamily="49" charset="-122"/>
              </a:rPr>
              <a:t>Beery et al., 2021</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Elith</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Leathwick</a:t>
            </a:r>
            <a:r>
              <a:rPr lang="en-US" altLang="zh-CN" sz="2200" b="1" dirty="0">
                <a:latin typeface="Times New Roman" panose="02020603050405020304" pitchFamily="18" charset="0"/>
                <a:ea typeface="楷体" panose="02010609060101010101" pitchFamily="49" charset="-122"/>
              </a:rPr>
              <a:t>, 2009</a:t>
            </a:r>
            <a:r>
              <a:rPr lang="zh-CN" altLang="en-US" sz="2200" b="1" dirty="0">
                <a:latin typeface="Times New Roman" panose="02020603050405020304" pitchFamily="18" charset="0"/>
                <a:ea typeface="楷体" panose="02010609060101010101" pitchFamily="49" charset="-122"/>
              </a:rPr>
              <a:t>），并由此扩展至识别可保护或可恢复区域（</a:t>
            </a:r>
            <a:r>
              <a:rPr lang="en-US" altLang="zh-CN" sz="2200" b="1" dirty="0">
                <a:latin typeface="Times New Roman" panose="02020603050405020304" pitchFamily="18" charset="0"/>
                <a:ea typeface="楷体" panose="02010609060101010101" pitchFamily="49" charset="-122"/>
              </a:rPr>
              <a:t>Cheng et al., 2018</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Duhart</a:t>
            </a:r>
            <a:r>
              <a:rPr lang="en-US" altLang="zh-CN" sz="2200" b="1" dirty="0">
                <a:latin typeface="Times New Roman" panose="02020603050405020304" pitchFamily="18" charset="0"/>
                <a:ea typeface="楷体" panose="02010609060101010101" pitchFamily="49" charset="-122"/>
              </a:rPr>
              <a:t> et al.,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Kwok,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Moradi et al., 2019</a:t>
            </a:r>
            <a:r>
              <a:rPr lang="zh-CN" altLang="en-US" sz="2200" b="1" dirty="0">
                <a:latin typeface="Times New Roman" panose="02020603050405020304" pitchFamily="18" charset="0"/>
                <a:ea typeface="楷体" panose="02010609060101010101" pitchFamily="49" charset="-122"/>
              </a:rPr>
              <a:t>）、森林管理（</a:t>
            </a:r>
            <a:r>
              <a:rPr lang="en-US" altLang="zh-CN" sz="2200" b="1" dirty="0">
                <a:latin typeface="Times New Roman" panose="02020603050405020304" pitchFamily="18" charset="0"/>
                <a:ea typeface="楷体" panose="02010609060101010101" pitchFamily="49" charset="-122"/>
              </a:rPr>
              <a:t>Lauer et al., 2020</a:t>
            </a:r>
            <a:r>
              <a:rPr lang="zh-CN" altLang="en-US" sz="2200" b="1" dirty="0">
                <a:latin typeface="Times New Roman" panose="02020603050405020304" pitchFamily="18" charset="0"/>
                <a:ea typeface="楷体" panose="02010609060101010101" pitchFamily="49" charset="-122"/>
              </a:rPr>
              <a:t>）、生态系统服务管理（</a:t>
            </a:r>
            <a:r>
              <a:rPr lang="en-US" altLang="zh-CN" sz="2200" b="1" dirty="0" err="1">
                <a:latin typeface="Times New Roman" panose="02020603050405020304" pitchFamily="18" charset="0"/>
                <a:ea typeface="楷体" panose="02010609060101010101" pitchFamily="49" charset="-122"/>
              </a:rPr>
              <a:t>Dietterich</a:t>
            </a:r>
            <a:r>
              <a:rPr lang="en-US" altLang="zh-CN" sz="2200" b="1" dirty="0">
                <a:latin typeface="Times New Roman" panose="02020603050405020304" pitchFamily="18" charset="0"/>
                <a:ea typeface="楷体" panose="02010609060101010101" pitchFamily="49" charset="-122"/>
              </a:rPr>
              <a:t> et al., 2012</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Scowen</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）、野生动物管理（</a:t>
            </a:r>
            <a:r>
              <a:rPr lang="en-US" altLang="zh-CN" sz="2200" b="1" dirty="0">
                <a:latin typeface="Times New Roman" panose="02020603050405020304" pitchFamily="18" charset="0"/>
                <a:ea typeface="楷体" panose="02010609060101010101" pitchFamily="49" charset="-122"/>
              </a:rPr>
              <a:t>Humphries et al., 2018</a:t>
            </a:r>
            <a:r>
              <a:rPr lang="zh-CN" altLang="en-US" sz="2200" b="1" dirty="0">
                <a:latin typeface="Times New Roman" panose="02020603050405020304" pitchFamily="18" charset="0"/>
                <a:ea typeface="楷体" panose="02010609060101010101" pitchFamily="49" charset="-122"/>
              </a:rPr>
              <a:t>）和自然保护（</a:t>
            </a:r>
            <a:r>
              <a:rPr lang="en-US" altLang="zh-CN" sz="2200" b="1" dirty="0" err="1">
                <a:latin typeface="Times New Roman" panose="02020603050405020304" pitchFamily="18" charset="0"/>
                <a:ea typeface="楷体" panose="02010609060101010101" pitchFamily="49" charset="-122"/>
              </a:rPr>
              <a:t>Tuia</a:t>
            </a:r>
            <a:r>
              <a:rPr lang="en-US" altLang="zh-CN" sz="2200" b="1" dirty="0">
                <a:latin typeface="Times New Roman" panose="02020603050405020304" pitchFamily="18" charset="0"/>
                <a:ea typeface="楷体" panose="02010609060101010101" pitchFamily="49" charset="-122"/>
              </a:rPr>
              <a:t> et al., 2022</a:t>
            </a:r>
            <a:r>
              <a:rPr lang="zh-CN" altLang="en-US" sz="2200" b="1" dirty="0">
                <a:latin typeface="Times New Roman" panose="02020603050405020304" pitchFamily="18" charset="0"/>
                <a:ea typeface="楷体" panose="02010609060101010101" pitchFamily="49" charset="-122"/>
              </a:rPr>
              <a:t>），以及评估入侵物种风险（</a:t>
            </a:r>
            <a:r>
              <a:rPr lang="en-US" altLang="zh-CN" sz="2200" b="1" dirty="0">
                <a:latin typeface="Times New Roman" panose="02020603050405020304" pitchFamily="18" charset="0"/>
                <a:ea typeface="楷体" panose="02010609060101010101" pitchFamily="49" charset="-122"/>
              </a:rPr>
              <a:t>Barbet-</a:t>
            </a:r>
            <a:r>
              <a:rPr lang="en-US" altLang="zh-CN" sz="2200" b="1" dirty="0" err="1">
                <a:latin typeface="Times New Roman" panose="02020603050405020304" pitchFamily="18" charset="0"/>
                <a:ea typeface="楷体" panose="02010609060101010101" pitchFamily="49" charset="-122"/>
              </a:rPr>
              <a:t>Massin</a:t>
            </a:r>
            <a:r>
              <a:rPr lang="en-US" altLang="zh-CN" sz="2200" b="1" dirty="0">
                <a:latin typeface="Times New Roman" panose="02020603050405020304" pitchFamily="18" charset="0"/>
                <a:ea typeface="楷体" panose="02010609060101010101" pitchFamily="49" charset="-122"/>
              </a:rPr>
              <a:t> et al., 2018</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Jensen et al., 2020</a:t>
            </a:r>
            <a:r>
              <a:rPr lang="zh-CN" altLang="en-US" sz="2200" b="1" dirty="0">
                <a:latin typeface="Times New Roman" panose="02020603050405020304" pitchFamily="18" charset="0"/>
                <a:ea typeface="楷体" panose="02010609060101010101" pitchFamily="49" charset="-122"/>
              </a:rPr>
              <a:t>）和生物多样性评估（</a:t>
            </a:r>
            <a:r>
              <a:rPr lang="en-US" altLang="zh-CN" sz="2200" b="1" dirty="0">
                <a:latin typeface="Times New Roman" panose="02020603050405020304" pitchFamily="18" charset="0"/>
                <a:ea typeface="楷体" panose="02010609060101010101" pitchFamily="49" charset="-122"/>
              </a:rPr>
              <a:t>Distler et al., 2015</a:t>
            </a:r>
            <a:r>
              <a:rPr lang="zh-CN" altLang="en-US" sz="2200" b="1" dirty="0">
                <a:latin typeface="Times New Roman" panose="02020603050405020304" pitchFamily="18" charset="0"/>
                <a:ea typeface="楷体" panose="02010609060101010101" pitchFamily="49" charset="-122"/>
              </a:rPr>
              <a:t>）。经典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还将在填补数据集（知识）空白（</a:t>
            </a:r>
            <a:r>
              <a:rPr lang="en-US" altLang="zh-CN" sz="2200" b="1" dirty="0" err="1">
                <a:latin typeface="Times New Roman" panose="02020603050405020304" pitchFamily="18" charset="0"/>
                <a:ea typeface="楷体" panose="02010609060101010101" pitchFamily="49" charset="-122"/>
              </a:rPr>
              <a:t>Penone</a:t>
            </a:r>
            <a:r>
              <a:rPr lang="en-US" altLang="zh-CN" sz="2200" b="1" dirty="0">
                <a:latin typeface="Times New Roman" panose="02020603050405020304" pitchFamily="18" charset="0"/>
                <a:ea typeface="楷体" panose="02010609060101010101" pitchFamily="49" charset="-122"/>
              </a:rPr>
              <a:t> et al., 2014</a:t>
            </a:r>
            <a:r>
              <a:rPr lang="zh-CN" altLang="en-US" sz="2200" b="1" dirty="0">
                <a:latin typeface="Times New Roman" panose="02020603050405020304" pitchFamily="18" charset="0"/>
                <a:ea typeface="楷体" panose="02010609060101010101" pitchFamily="49" charset="-122"/>
              </a:rPr>
              <a:t>）或生态网络（如食物网：</a:t>
            </a:r>
            <a:r>
              <a:rPr lang="en-US" altLang="zh-CN" sz="2200" b="1" dirty="0">
                <a:latin typeface="Times New Roman" panose="02020603050405020304" pitchFamily="18" charset="0"/>
                <a:ea typeface="楷体" panose="02010609060101010101" pitchFamily="49" charset="-122"/>
              </a:rPr>
              <a:t>Desjardins-Proulx et al., 2017</a:t>
            </a:r>
            <a:r>
              <a:rPr lang="zh-CN" altLang="en-US" sz="2200" b="1" dirty="0">
                <a:latin typeface="Times New Roman" panose="02020603050405020304" pitchFamily="18" charset="0"/>
                <a:ea typeface="楷体" panose="02010609060101010101" pitchFamily="49" charset="-122"/>
              </a:rPr>
              <a:t>；植物</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传粉者网络：</a:t>
            </a:r>
            <a:r>
              <a:rPr lang="en-US" altLang="zh-CN" sz="2200" b="1" dirty="0">
                <a:latin typeface="Times New Roman" panose="02020603050405020304" pitchFamily="18" charset="0"/>
                <a:ea typeface="楷体" panose="02010609060101010101" pitchFamily="49" charset="-122"/>
              </a:rPr>
              <a:t>Pichler et al., 2020</a:t>
            </a:r>
            <a:r>
              <a:rPr lang="zh-CN" altLang="en-US" sz="2200" b="1" dirty="0">
                <a:latin typeface="Times New Roman" panose="02020603050405020304" pitchFamily="18" charset="0"/>
                <a:ea typeface="楷体" panose="02010609060101010101" pitchFamily="49" charset="-122"/>
              </a:rPr>
              <a:t>；宿主</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寄生物网络：</a:t>
            </a:r>
            <a:r>
              <a:rPr lang="en-US" altLang="zh-CN" sz="2200" b="1" dirty="0">
                <a:latin typeface="Times New Roman" panose="02020603050405020304" pitchFamily="18" charset="0"/>
                <a:ea typeface="楷体" panose="02010609060101010101" pitchFamily="49" charset="-122"/>
              </a:rPr>
              <a:t>Dallas et al., 2017, 2021</a:t>
            </a:r>
            <a:r>
              <a:rPr lang="zh-CN" altLang="en-US" sz="2200" b="1" dirty="0">
                <a:latin typeface="Times New Roman" panose="02020603050405020304" pitchFamily="18" charset="0"/>
                <a:ea typeface="楷体" panose="02010609060101010101" pitchFamily="49" charset="-122"/>
              </a:rPr>
              <a:t>）中，以及预测人畜共患病的潜在野生宿主（</a:t>
            </a:r>
            <a:r>
              <a:rPr lang="en-US" altLang="zh-CN" sz="2200" b="1" dirty="0" err="1">
                <a:latin typeface="Times New Roman" panose="02020603050405020304" pitchFamily="18" charset="0"/>
                <a:ea typeface="楷体" panose="02010609060101010101" pitchFamily="49" charset="-122"/>
              </a:rPr>
              <a:t>Albery</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；见 </a:t>
            </a:r>
            <a:r>
              <a:rPr lang="en-US" altLang="zh-CN" sz="2200" b="1" dirty="0">
                <a:latin typeface="Times New Roman" panose="02020603050405020304" pitchFamily="18" charset="0"/>
                <a:ea typeface="楷体" panose="02010609060101010101" pitchFamily="49" charset="-122"/>
              </a:rPr>
              <a:t>Becker et al., 2022</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Han et al., 2015</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Wardeh</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）等任务中保持竞争力。</a:t>
            </a:r>
          </a:p>
        </p:txBody>
      </p:sp>
    </p:spTree>
    <p:extLst>
      <p:ext uri="{BB962C8B-B14F-4D97-AF65-F5344CB8AC3E}">
        <p14:creationId xmlns:p14="http://schemas.microsoft.com/office/powerpoint/2010/main" val="3404043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5.1</a:t>
            </a:r>
            <a:r>
              <a:rPr lang="zh-CN" altLang="en-US" sz="6000" dirty="0">
                <a:solidFill>
                  <a:schemeClr val="bg1"/>
                </a:solidFill>
                <a:latin typeface="Times New Roman" panose="02020603050405020304" pitchFamily="18" charset="0"/>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E&amp;E </a:t>
            </a:r>
            <a:r>
              <a:rPr lang="zh-CN" altLang="en-US" sz="6000" dirty="0">
                <a:solidFill>
                  <a:schemeClr val="bg1"/>
                </a:solidFill>
                <a:latin typeface="Times New Roman" panose="02020603050405020304" pitchFamily="18" charset="0"/>
                <a:ea typeface="楷体" panose="02010609060101010101" pitchFamily="49" charset="-122"/>
              </a:rPr>
              <a:t>中算法使用的趋势</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81001" y="1340220"/>
            <a:ext cx="11116732" cy="4985980"/>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另一方面，</a:t>
            </a:r>
            <a:r>
              <a:rPr lang="en-US" altLang="zh-CN" sz="2200" b="1" dirty="0">
                <a:solidFill>
                  <a:srgbClr val="FF0000"/>
                </a:solidFill>
                <a:latin typeface="Times New Roman" panose="02020603050405020304" pitchFamily="18" charset="0"/>
                <a:ea typeface="楷体" panose="02010609060101010101" pitchFamily="49" charset="-122"/>
              </a:rPr>
              <a:t>DL </a:t>
            </a:r>
            <a:r>
              <a:rPr lang="zh-CN" altLang="en-US" sz="2200" b="1" dirty="0">
                <a:solidFill>
                  <a:srgbClr val="FF0000"/>
                </a:solidFill>
                <a:latin typeface="Times New Roman" panose="02020603050405020304" pitchFamily="18" charset="0"/>
                <a:ea typeface="楷体" panose="02010609060101010101" pitchFamily="49" charset="-122"/>
              </a:rPr>
              <a:t>算法很可能会在处理复杂和非结构化数据的 </a:t>
            </a:r>
            <a:r>
              <a:rPr lang="en-US" altLang="zh-CN" sz="2200" b="1" dirty="0">
                <a:solidFill>
                  <a:srgbClr val="FF0000"/>
                </a:solidFill>
                <a:latin typeface="Times New Roman" panose="02020603050405020304" pitchFamily="18" charset="0"/>
                <a:ea typeface="楷体" panose="02010609060101010101" pitchFamily="49" charset="-122"/>
              </a:rPr>
              <a:t>E&amp;E </a:t>
            </a:r>
            <a:r>
              <a:rPr lang="zh-CN" altLang="en-US" sz="2200" b="1" dirty="0">
                <a:solidFill>
                  <a:srgbClr val="FF0000"/>
                </a:solidFill>
                <a:latin typeface="Times New Roman" panose="02020603050405020304" pitchFamily="18" charset="0"/>
                <a:ea typeface="楷体" panose="02010609060101010101" pitchFamily="49" charset="-122"/>
              </a:rPr>
              <a:t>应用中继续获得更多青睐</a:t>
            </a:r>
            <a:r>
              <a:rPr lang="zh-CN" altLang="en-US" sz="2200" b="1" dirty="0">
                <a:latin typeface="Times New Roman" panose="02020603050405020304" pitchFamily="18" charset="0"/>
                <a:ea typeface="楷体" panose="02010609060101010101" pitchFamily="49" charset="-122"/>
              </a:rPr>
              <a:t>，例如在航拍图像中进行物种识别（</a:t>
            </a:r>
            <a:r>
              <a:rPr lang="en-US" altLang="zh-CN" sz="2200" b="1" dirty="0">
                <a:latin typeface="Times New Roman" panose="02020603050405020304" pitchFamily="18" charset="0"/>
                <a:ea typeface="楷体" panose="02010609060101010101" pitchFamily="49" charset="-122"/>
              </a:rPr>
              <a:t>Ferreira et al., 2020</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Gray et al., 2019</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Guirado</a:t>
            </a:r>
            <a:r>
              <a:rPr lang="en-US" altLang="zh-CN" sz="2200" b="1" dirty="0">
                <a:latin typeface="Times New Roman" panose="02020603050405020304" pitchFamily="18" charset="0"/>
                <a:ea typeface="楷体" panose="02010609060101010101" pitchFamily="49" charset="-122"/>
              </a:rPr>
              <a:t> et al., 2018</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Torney</a:t>
            </a:r>
            <a:r>
              <a:rPr lang="en-US" altLang="zh-CN" sz="2200" b="1" dirty="0">
                <a:latin typeface="Times New Roman" panose="02020603050405020304" pitchFamily="18" charset="0"/>
                <a:ea typeface="楷体" panose="02010609060101010101" pitchFamily="49" charset="-122"/>
              </a:rPr>
              <a:t> et al., 2019</a:t>
            </a:r>
            <a:r>
              <a:rPr lang="zh-CN" altLang="en-US" sz="2200" b="1" dirty="0">
                <a:latin typeface="Times New Roman" panose="02020603050405020304" pitchFamily="18" charset="0"/>
                <a:ea typeface="楷体" panose="02010609060101010101" pitchFamily="49" charset="-122"/>
              </a:rPr>
              <a:t>）或相机（陷阱）图像识别（</a:t>
            </a:r>
            <a:r>
              <a:rPr lang="en-US" altLang="zh-CN" sz="2200" b="1" dirty="0" err="1">
                <a:latin typeface="Times New Roman" panose="02020603050405020304" pitchFamily="18" charset="0"/>
                <a:ea typeface="楷体" panose="02010609060101010101" pitchFamily="49" charset="-122"/>
              </a:rPr>
              <a:t>Aodha</a:t>
            </a:r>
            <a:r>
              <a:rPr lang="en-US" altLang="zh-CN" sz="2200" b="1" dirty="0">
                <a:latin typeface="Times New Roman" panose="02020603050405020304" pitchFamily="18" charset="0"/>
                <a:ea typeface="楷体" panose="02010609060101010101" pitchFamily="49" charset="-122"/>
              </a:rPr>
              <a:t> et al., 2018</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Beery et al., 2020</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Fairbrass et al., 2018</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Ferreira et al., 2020</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Fritzler</a:t>
            </a:r>
            <a:r>
              <a:rPr lang="en-US" altLang="zh-CN" sz="2200" b="1" dirty="0">
                <a:latin typeface="Times New Roman" panose="02020603050405020304" pitchFamily="18" charset="0"/>
                <a:ea typeface="楷体" panose="02010609060101010101" pitchFamily="49" charset="-122"/>
              </a:rPr>
              <a:t> et al., 2017</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Lasseck</a:t>
            </a:r>
            <a:r>
              <a:rPr lang="en-US" altLang="zh-CN" sz="2200" b="1" dirty="0">
                <a:latin typeface="Times New Roman" panose="02020603050405020304" pitchFamily="18" charset="0"/>
                <a:ea typeface="楷体" panose="02010609060101010101" pitchFamily="49" charset="-122"/>
              </a:rPr>
              <a:t>, 2018</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Mäder</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Norouzzadeh</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Stowell et al., 2018</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Tabak et al.,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Van Horn et al., 2018</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Willi et al., 2019</a:t>
            </a:r>
            <a:r>
              <a:rPr lang="zh-CN" altLang="en-US" sz="2200" b="1" dirty="0">
                <a:latin typeface="Times New Roman" panose="02020603050405020304" pitchFamily="18" charset="0"/>
                <a:ea typeface="楷体" panose="02010609060101010101" pitchFamily="49" charset="-122"/>
              </a:rPr>
              <a:t>）。对于聚类与排序任务，经典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算法如 </a:t>
            </a:r>
            <a:r>
              <a:rPr lang="en-US" altLang="zh-CN" sz="2200" b="1" dirty="0">
                <a:latin typeface="Times New Roman" panose="02020603050405020304" pitchFamily="18" charset="0"/>
                <a:ea typeface="楷体" panose="02010609060101010101" pitchFamily="49" charset="-122"/>
              </a:rPr>
              <a:t>k-means </a:t>
            </a:r>
            <a:r>
              <a:rPr lang="zh-CN" altLang="en-US" sz="2200" b="1" dirty="0">
                <a:latin typeface="Times New Roman" panose="02020603050405020304" pitchFamily="18" charset="0"/>
                <a:ea typeface="楷体" panose="02010609060101010101" pitchFamily="49" charset="-122"/>
              </a:rPr>
              <a:t>或 </a:t>
            </a:r>
            <a:r>
              <a:rPr lang="en-US" altLang="zh-CN" sz="2200" b="1" dirty="0">
                <a:latin typeface="Times New Roman" panose="02020603050405020304" pitchFamily="18" charset="0"/>
                <a:ea typeface="楷体" panose="02010609060101010101" pitchFamily="49" charset="-122"/>
              </a:rPr>
              <a:t>t </a:t>
            </a:r>
            <a:r>
              <a:rPr lang="zh-CN" altLang="en-US" sz="2200" b="1" dirty="0">
                <a:latin typeface="Times New Roman" panose="02020603050405020304" pitchFamily="18" charset="0"/>
                <a:ea typeface="楷体" panose="02010609060101010101" pitchFamily="49" charset="-122"/>
              </a:rPr>
              <a:t>分布随机邻域嵌入（</a:t>
            </a:r>
            <a:r>
              <a:rPr lang="en-US" altLang="zh-CN" sz="2200" b="1" dirty="0">
                <a:latin typeface="Times New Roman" panose="02020603050405020304" pitchFamily="18" charset="0"/>
                <a:ea typeface="楷体" panose="02010609060101010101" pitchFamily="49" charset="-122"/>
              </a:rPr>
              <a:t>t-SNE</a:t>
            </a:r>
            <a:r>
              <a:rPr lang="zh-CN" altLang="en-US" sz="2200" b="1" dirty="0">
                <a:latin typeface="Times New Roman" panose="02020603050405020304" pitchFamily="18" charset="0"/>
                <a:ea typeface="楷体" panose="02010609060101010101" pitchFamily="49" charset="-122"/>
              </a:rPr>
              <a:t>）一直是生态学中的传统工具，并将在未来保持重要地位，例如用于物种划分（</a:t>
            </a:r>
            <a:r>
              <a:rPr lang="en-US" altLang="zh-CN" sz="2200" b="1" dirty="0" err="1">
                <a:latin typeface="Times New Roman" panose="02020603050405020304" pitchFamily="18" charset="0"/>
                <a:ea typeface="楷体" panose="02010609060101010101" pitchFamily="49" charset="-122"/>
              </a:rPr>
              <a:t>Derkarabetian</a:t>
            </a:r>
            <a:r>
              <a:rPr lang="en-US" altLang="zh-CN" sz="2200" b="1" dirty="0">
                <a:latin typeface="Times New Roman" panose="02020603050405020304" pitchFamily="18" charset="0"/>
                <a:ea typeface="楷体" panose="02010609060101010101" pitchFamily="49" charset="-122"/>
              </a:rPr>
              <a:t> et al., 2019</a:t>
            </a:r>
            <a:r>
              <a:rPr lang="zh-CN" altLang="en-US" sz="2200" b="1" dirty="0">
                <a:latin typeface="Times New Roman" panose="02020603050405020304" pitchFamily="18" charset="0"/>
                <a:ea typeface="楷体" panose="02010609060101010101" pitchFamily="49" charset="-122"/>
              </a:rPr>
              <a:t>）、异常值检测、生态区域识别（</a:t>
            </a:r>
            <a:r>
              <a:rPr lang="en-US" altLang="zh-CN" sz="2200" b="1" dirty="0" err="1">
                <a:latin typeface="Times New Roman" panose="02020603050405020304" pitchFamily="18" charset="0"/>
                <a:ea typeface="楷体" panose="02010609060101010101" pitchFamily="49" charset="-122"/>
              </a:rPr>
              <a:t>Sonnewald</a:t>
            </a:r>
            <a:r>
              <a:rPr lang="en-US" altLang="zh-CN" sz="2200" b="1" dirty="0">
                <a:latin typeface="Times New Roman" panose="02020603050405020304" pitchFamily="18" charset="0"/>
                <a:ea typeface="楷体" panose="02010609060101010101" pitchFamily="49" charset="-122"/>
              </a:rPr>
              <a:t> et al., 2020</a:t>
            </a:r>
            <a:r>
              <a:rPr lang="zh-CN" altLang="en-US" sz="2200" b="1" dirty="0">
                <a:latin typeface="Times New Roman" panose="02020603050405020304" pitchFamily="18" charset="0"/>
                <a:ea typeface="楷体" panose="02010609060101010101" pitchFamily="49" charset="-122"/>
              </a:rPr>
              <a:t>）或元条形码中的操作分类单元（</a:t>
            </a:r>
            <a:r>
              <a:rPr lang="en-US" altLang="zh-CN" sz="2200" b="1" dirty="0">
                <a:latin typeface="Times New Roman" panose="02020603050405020304" pitchFamily="18" charset="0"/>
                <a:ea typeface="楷体" panose="02010609060101010101" pitchFamily="49" charset="-122"/>
              </a:rPr>
              <a:t>OTUs</a:t>
            </a:r>
            <a:r>
              <a:rPr lang="zh-CN" altLang="en-US" sz="2200" b="1" dirty="0">
                <a:latin typeface="Times New Roman" panose="02020603050405020304" pitchFamily="18" charset="0"/>
                <a:ea typeface="楷体" panose="02010609060101010101" pitchFamily="49" charset="-122"/>
              </a:rPr>
              <a:t>）识别（</a:t>
            </a:r>
            <a:r>
              <a:rPr lang="en-US" altLang="zh-CN" sz="2200" b="1" dirty="0" err="1">
                <a:latin typeface="Times New Roman" panose="02020603050405020304" pitchFamily="18" charset="0"/>
                <a:ea typeface="楷体" panose="02010609060101010101" pitchFamily="49" charset="-122"/>
              </a:rPr>
              <a:t>Deiner</a:t>
            </a:r>
            <a:r>
              <a:rPr lang="en-US" altLang="zh-CN" sz="2200" b="1" dirty="0">
                <a:latin typeface="Times New Roman" panose="02020603050405020304" pitchFamily="18" charset="0"/>
                <a:ea typeface="楷体" panose="02010609060101010101" pitchFamily="49" charset="-122"/>
              </a:rPr>
              <a:t> et al., 2017</a:t>
            </a:r>
            <a:r>
              <a:rPr lang="zh-CN" altLang="en-US" sz="2200" b="1" dirty="0">
                <a:latin typeface="Times New Roman" panose="02020603050405020304" pitchFamily="18" charset="0"/>
                <a:ea typeface="楷体" panose="02010609060101010101" pitchFamily="49" charset="-122"/>
              </a:rPr>
              <a:t>）。相比之下，</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方法（如基于</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变分</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自编码器的算法）正在某些特定任务中逐渐流行，如遥感图像任务（</a:t>
            </a:r>
            <a:r>
              <a:rPr lang="en-US" altLang="zh-CN" sz="2200" b="1" dirty="0" err="1">
                <a:latin typeface="Times New Roman" panose="02020603050405020304" pitchFamily="18" charset="0"/>
                <a:ea typeface="楷体" panose="02010609060101010101" pitchFamily="49" charset="-122"/>
              </a:rPr>
              <a:t>Zerrouki</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）或基因组序列（</a:t>
            </a:r>
            <a:r>
              <a:rPr lang="en-US" altLang="zh-CN" sz="2200" b="1" dirty="0">
                <a:latin typeface="Times New Roman" panose="02020603050405020304" pitchFamily="18" charset="0"/>
                <a:ea typeface="楷体" panose="02010609060101010101" pitchFamily="49" charset="-122"/>
              </a:rPr>
              <a:t>Wang &amp; Gu, 2018</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随着未来数据量的持续增长（</a:t>
            </a:r>
            <a:r>
              <a:rPr lang="en-US" altLang="zh-CN" sz="2200" b="1" dirty="0" err="1">
                <a:latin typeface="Times New Roman" panose="02020603050405020304" pitchFamily="18" charset="0"/>
                <a:ea typeface="楷体" panose="02010609060101010101" pitchFamily="49" charset="-122"/>
              </a:rPr>
              <a:t>Albery</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），而且</a:t>
            </a:r>
            <a:r>
              <a:rPr lang="zh-CN" altLang="en-US" sz="2200" b="1" dirty="0">
                <a:solidFill>
                  <a:srgbClr val="FF0000"/>
                </a:solidFill>
                <a:latin typeface="Times New Roman" panose="02020603050405020304" pitchFamily="18" charset="0"/>
                <a:ea typeface="楷体" panose="02010609060101010101" pitchFamily="49" charset="-122"/>
              </a:rPr>
              <a:t>生态学家才刚刚开始理解 </a:t>
            </a:r>
            <a:r>
              <a:rPr lang="en-US" altLang="zh-CN" sz="2200" b="1" dirty="0">
                <a:solidFill>
                  <a:srgbClr val="FF0000"/>
                </a:solidFill>
                <a:latin typeface="Times New Roman" panose="02020603050405020304" pitchFamily="18" charset="0"/>
                <a:ea typeface="楷体" panose="02010609060101010101" pitchFamily="49" charset="-122"/>
              </a:rPr>
              <a:t>DL </a:t>
            </a:r>
            <a:r>
              <a:rPr lang="zh-CN" altLang="en-US" sz="2200" b="1" dirty="0">
                <a:solidFill>
                  <a:srgbClr val="FF0000"/>
                </a:solidFill>
                <a:latin typeface="Times New Roman" panose="02020603050405020304" pitchFamily="18" charset="0"/>
                <a:ea typeface="楷体" panose="02010609060101010101" pitchFamily="49" charset="-122"/>
              </a:rPr>
              <a:t>的应用潜力</a:t>
            </a:r>
            <a:r>
              <a:rPr lang="zh-CN" altLang="en-US" sz="2200" b="1" dirty="0">
                <a:latin typeface="Times New Roman" panose="02020603050405020304" pitchFamily="18" charset="0"/>
                <a:ea typeface="楷体" panose="02010609060101010101" pitchFamily="49" charset="-122"/>
              </a:rPr>
              <a:t>，我们预期基于非结构化数据（如图像或序列）的 </a:t>
            </a:r>
            <a:r>
              <a:rPr lang="en-US" altLang="zh-CN" sz="2200" b="1" dirty="0">
                <a:solidFill>
                  <a:srgbClr val="FF0000"/>
                </a:solidFill>
                <a:latin typeface="Times New Roman" panose="02020603050405020304" pitchFamily="18" charset="0"/>
                <a:ea typeface="楷体" panose="02010609060101010101" pitchFamily="49" charset="-122"/>
              </a:rPr>
              <a:t>DL </a:t>
            </a:r>
            <a:r>
              <a:rPr lang="zh-CN" altLang="en-US" sz="2200" b="1" dirty="0">
                <a:solidFill>
                  <a:srgbClr val="FF0000"/>
                </a:solidFill>
                <a:latin typeface="Times New Roman" panose="02020603050405020304" pitchFamily="18" charset="0"/>
                <a:ea typeface="楷体" panose="02010609060101010101" pitchFamily="49" charset="-122"/>
              </a:rPr>
              <a:t>应用将继续以快于经典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的速度扩展</a:t>
            </a:r>
            <a:r>
              <a:rPr lang="zh-CN" altLang="en-US" sz="2200" b="1" dirty="0">
                <a:latin typeface="Times New Roman" panose="02020603050405020304" pitchFamily="18" charset="0"/>
                <a:ea typeface="楷体" panose="02010609060101010101" pitchFamily="49" charset="-122"/>
              </a:rPr>
              <a:t>，直到最终达到某种方法学上的平衡点。</a:t>
            </a:r>
          </a:p>
        </p:txBody>
      </p:sp>
    </p:spTree>
    <p:extLst>
      <p:ext uri="{BB962C8B-B14F-4D97-AF65-F5344CB8AC3E}">
        <p14:creationId xmlns:p14="http://schemas.microsoft.com/office/powerpoint/2010/main" val="4196377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5.2 </a:t>
            </a:r>
            <a:r>
              <a:rPr lang="zh-CN" altLang="en-US" sz="6000" dirty="0">
                <a:solidFill>
                  <a:schemeClr val="bg1"/>
                </a:solidFill>
                <a:latin typeface="Times New Roman" panose="02020603050405020304" pitchFamily="18" charset="0"/>
                <a:ea typeface="楷体" panose="02010609060101010101" pitchFamily="49" charset="-122"/>
              </a:rPr>
              <a:t>机器学习在</a:t>
            </a:r>
            <a:r>
              <a:rPr lang="en-US" altLang="zh-CN" sz="6000" dirty="0">
                <a:solidFill>
                  <a:schemeClr val="bg1"/>
                </a:solidFill>
                <a:latin typeface="Times New Roman" panose="02020603050405020304" pitchFamily="18" charset="0"/>
                <a:ea typeface="楷体" panose="02010609060101010101" pitchFamily="49" charset="-122"/>
              </a:rPr>
              <a:t>E&amp;E</a:t>
            </a:r>
            <a:r>
              <a:rPr lang="zh-CN" altLang="en-US" sz="6000" dirty="0">
                <a:solidFill>
                  <a:schemeClr val="bg1"/>
                </a:solidFill>
                <a:latin typeface="Times New Roman" panose="02020603050405020304" pitchFamily="18" charset="0"/>
                <a:ea typeface="楷体" panose="02010609060101010101" pitchFamily="49" charset="-122"/>
              </a:rPr>
              <a:t>中的新应用</a:t>
            </a:r>
          </a:p>
        </p:txBody>
      </p:sp>
      <p:sp>
        <p:nvSpPr>
          <p:cNvPr id="6" name="文本框 5">
            <a:extLst>
              <a:ext uri="{FF2B5EF4-FFF2-40B4-BE49-F238E27FC236}">
                <a16:creationId xmlns:a16="http://schemas.microsoft.com/office/drawing/2014/main" id="{D7BDCD4B-340F-4521-9A98-36DAE44AB2E5}"/>
              </a:ext>
            </a:extLst>
          </p:cNvPr>
          <p:cNvSpPr txBox="1"/>
          <p:nvPr/>
        </p:nvSpPr>
        <p:spPr>
          <a:xfrm>
            <a:off x="1337734" y="2155616"/>
            <a:ext cx="9304866" cy="2800767"/>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除了改进传统预测与分类任务的质量外，还有许多新颖的应用，尤其可以通过更先进的深度学习（</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）算法加以解决。例如，</a:t>
            </a:r>
            <a:r>
              <a:rPr lang="en-US" altLang="zh-CN" sz="2200" b="1" dirty="0">
                <a:latin typeface="Times New Roman" panose="02020603050405020304" pitchFamily="18" charset="0"/>
                <a:ea typeface="楷体" panose="02010609060101010101" pitchFamily="49" charset="-122"/>
              </a:rPr>
              <a:t>Davies </a:t>
            </a:r>
            <a:r>
              <a:rPr lang="zh-CN" altLang="en-US" sz="2200" b="1" dirty="0">
                <a:latin typeface="Times New Roman" panose="02020603050405020304" pitchFamily="18" charset="0"/>
                <a:ea typeface="楷体" panose="02010609060101010101" pitchFamily="49" charset="-122"/>
              </a:rPr>
              <a:t>等人（</a:t>
            </a:r>
            <a:r>
              <a:rPr lang="en-US" altLang="zh-CN" sz="2200" b="1" dirty="0">
                <a:latin typeface="Times New Roman" panose="02020603050405020304" pitchFamily="18" charset="0"/>
                <a:ea typeface="楷体" panose="02010609060101010101" pitchFamily="49" charset="-122"/>
              </a:rPr>
              <a:t>2021</a:t>
            </a:r>
            <a:r>
              <a:rPr lang="zh-CN" altLang="en-US" sz="2200" b="1" dirty="0">
                <a:latin typeface="Times New Roman" panose="02020603050405020304" pitchFamily="18" charset="0"/>
                <a:ea typeface="楷体" panose="02010609060101010101" pitchFamily="49" charset="-122"/>
              </a:rPr>
              <a:t>）表明，</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可以</a:t>
            </a:r>
            <a:r>
              <a:rPr lang="zh-CN" altLang="en-US" sz="2200" b="1" dirty="0">
                <a:solidFill>
                  <a:srgbClr val="FF0000"/>
                </a:solidFill>
                <a:latin typeface="Times New Roman" panose="02020603050405020304" pitchFamily="18" charset="0"/>
                <a:ea typeface="楷体" panose="02010609060101010101" pitchFamily="49" charset="-122"/>
              </a:rPr>
              <a:t>通过生成新的假设来辅助研究者</a:t>
            </a:r>
            <a:r>
              <a:rPr lang="zh-CN" altLang="en-US" sz="2200" b="1" dirty="0">
                <a:latin typeface="Times New Roman" panose="02020603050405020304" pitchFamily="18" charset="0"/>
                <a:ea typeface="楷体" panose="02010609060101010101" pitchFamily="49" charset="-122"/>
              </a:rPr>
              <a:t>，这些假设随后能够得到验证；同时已有研究表明，现代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模型在</a:t>
            </a:r>
            <a:r>
              <a:rPr lang="zh-CN" altLang="en-US" sz="2200" b="1" dirty="0">
                <a:solidFill>
                  <a:srgbClr val="FF0000"/>
                </a:solidFill>
                <a:latin typeface="Times New Roman" panose="02020603050405020304" pitchFamily="18" charset="0"/>
                <a:ea typeface="楷体" panose="02010609060101010101" pitchFamily="49" charset="-122"/>
              </a:rPr>
              <a:t>文本生成上能够达到类似人类的表现</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Brown et al., 2020</a:t>
            </a:r>
            <a:r>
              <a:rPr lang="zh-CN" altLang="en-US" sz="2200" b="1" dirty="0">
                <a:latin typeface="Times New Roman" panose="02020603050405020304" pitchFamily="18" charset="0"/>
                <a:ea typeface="楷体" panose="02010609060101010101" pitchFamily="49" charset="-122"/>
              </a:rPr>
              <a:t>）。生成模型在未来几年可能发挥越来越重要的作用；然而，目前仍难以预测它们将在生态学研究中的具体应用领域，例如它们是否会在数据收集环节发挥作用，或在随后的研究问题解答中有所帮助（例如通过生成新的假设）。</a:t>
            </a:r>
            <a:endParaRPr lang="en-US" altLang="zh-CN" sz="22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31887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5.2 </a:t>
            </a:r>
            <a:r>
              <a:rPr lang="zh-CN" altLang="en-US" sz="6000" dirty="0">
                <a:solidFill>
                  <a:schemeClr val="bg1"/>
                </a:solidFill>
                <a:latin typeface="Times New Roman" panose="02020603050405020304" pitchFamily="18" charset="0"/>
                <a:ea typeface="楷体" panose="02010609060101010101" pitchFamily="49" charset="-122"/>
              </a:rPr>
              <a:t>机器学习在</a:t>
            </a:r>
            <a:r>
              <a:rPr lang="en-US" altLang="zh-CN" sz="6000" dirty="0">
                <a:solidFill>
                  <a:schemeClr val="bg1"/>
                </a:solidFill>
                <a:latin typeface="Times New Roman" panose="02020603050405020304" pitchFamily="18" charset="0"/>
                <a:ea typeface="楷体" panose="02010609060101010101" pitchFamily="49" charset="-122"/>
              </a:rPr>
              <a:t>E&amp;E</a:t>
            </a:r>
            <a:r>
              <a:rPr lang="zh-CN" altLang="en-US" sz="6000" dirty="0">
                <a:solidFill>
                  <a:schemeClr val="bg1"/>
                </a:solidFill>
                <a:latin typeface="Times New Roman" panose="02020603050405020304" pitchFamily="18" charset="0"/>
                <a:ea typeface="楷体" panose="02010609060101010101" pitchFamily="49" charset="-122"/>
              </a:rPr>
              <a:t>中的新应用</a:t>
            </a:r>
          </a:p>
        </p:txBody>
      </p:sp>
      <p:sp>
        <p:nvSpPr>
          <p:cNvPr id="6" name="文本框 5">
            <a:extLst>
              <a:ext uri="{FF2B5EF4-FFF2-40B4-BE49-F238E27FC236}">
                <a16:creationId xmlns:a16="http://schemas.microsoft.com/office/drawing/2014/main" id="{D7BDCD4B-340F-4521-9A98-36DAE44AB2E5}"/>
              </a:ext>
            </a:extLst>
          </p:cNvPr>
          <p:cNvSpPr txBox="1"/>
          <p:nvPr/>
        </p:nvSpPr>
        <p:spPr>
          <a:xfrm>
            <a:off x="584201" y="1678887"/>
            <a:ext cx="10659532" cy="4308872"/>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另一个对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有吸引力的领域是</a:t>
            </a:r>
            <a:r>
              <a:rPr lang="zh-CN" altLang="en-US" sz="2200" b="1" dirty="0">
                <a:solidFill>
                  <a:srgbClr val="FF0000"/>
                </a:solidFill>
                <a:latin typeface="Times New Roman" panose="02020603050405020304" pitchFamily="18" charset="0"/>
                <a:ea typeface="楷体" panose="02010609060101010101" pitchFamily="49" charset="-122"/>
              </a:rPr>
              <a:t>模拟与基于模拟的推断</a:t>
            </a:r>
            <a:r>
              <a:rPr lang="zh-CN" altLang="en-US" sz="2200" b="1" dirty="0">
                <a:latin typeface="Times New Roman" panose="02020603050405020304" pitchFamily="18" charset="0"/>
                <a:ea typeface="楷体" panose="02010609060101010101" pitchFamily="49" charset="-122"/>
              </a:rPr>
              <a:t>。对于随机模拟或大型过程模型而言，其似然函数往往难以求解或计算开销巨大（如系统发育学分析）。</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与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算法能够通过生成新的汇总统计量（例如 </a:t>
            </a:r>
            <a:r>
              <a:rPr lang="en-US" altLang="zh-CN" sz="2200" b="1" dirty="0" err="1">
                <a:latin typeface="Times New Roman" panose="02020603050405020304" pitchFamily="18" charset="0"/>
                <a:ea typeface="楷体" panose="02010609060101010101" pitchFamily="49" charset="-122"/>
              </a:rPr>
              <a:t>Hauenstein</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等人，</a:t>
            </a:r>
            <a:r>
              <a:rPr lang="en-US" altLang="zh-CN" sz="2200" b="1" dirty="0">
                <a:latin typeface="Times New Roman" panose="02020603050405020304" pitchFamily="18" charset="0"/>
                <a:ea typeface="楷体" panose="02010609060101010101" pitchFamily="49" charset="-122"/>
              </a:rPr>
              <a:t>2019</a:t>
            </a:r>
            <a:r>
              <a:rPr lang="zh-CN" altLang="en-US" sz="2200" b="1" dirty="0">
                <a:latin typeface="Times New Roman" panose="02020603050405020304" pitchFamily="18" charset="0"/>
                <a:ea typeface="楷体" panose="02010609060101010101" pitchFamily="49" charset="-122"/>
              </a:rPr>
              <a:t>），被嵌入到过程模型中以获得计算效率（例如 </a:t>
            </a:r>
            <a:r>
              <a:rPr lang="en-US" altLang="zh-CN" sz="2200" b="1" dirty="0">
                <a:latin typeface="Times New Roman" panose="02020603050405020304" pitchFamily="18" charset="0"/>
                <a:ea typeface="楷体" panose="02010609060101010101" pitchFamily="49" charset="-122"/>
              </a:rPr>
              <a:t>Rammer &amp; </a:t>
            </a:r>
            <a:r>
              <a:rPr lang="en-US" altLang="zh-CN" sz="2200" b="1" dirty="0" err="1">
                <a:latin typeface="Times New Roman" panose="02020603050405020304" pitchFamily="18" charset="0"/>
                <a:ea typeface="楷体" panose="02010609060101010101" pitchFamily="49" charset="-122"/>
              </a:rPr>
              <a:t>Seidl</a:t>
            </a:r>
            <a:r>
              <a:rPr lang="en-US" altLang="zh-CN" sz="2200" b="1" dirty="0">
                <a:latin typeface="Times New Roman" panose="02020603050405020304" pitchFamily="18" charset="0"/>
                <a:ea typeface="楷体" panose="02010609060101010101" pitchFamily="49" charset="-122"/>
              </a:rPr>
              <a:t>, 2019</a:t>
            </a:r>
            <a:r>
              <a:rPr lang="zh-CN" altLang="en-US" sz="2200" b="1" dirty="0">
                <a:latin typeface="Times New Roman" panose="02020603050405020304" pitchFamily="18" charset="0"/>
                <a:ea typeface="楷体" panose="02010609060101010101" pitchFamily="49" charset="-122"/>
              </a:rPr>
              <a:t>），或通过仿真方式（</a:t>
            </a:r>
            <a:r>
              <a:rPr lang="en-US" altLang="zh-CN" sz="2200" b="1" dirty="0">
                <a:latin typeface="Times New Roman" panose="02020603050405020304" pitchFamily="18" charset="0"/>
                <a:ea typeface="楷体" panose="02010609060101010101" pitchFamily="49" charset="-122"/>
              </a:rPr>
              <a:t>Wang et al., 2019</a:t>
            </a:r>
            <a:r>
              <a:rPr lang="zh-CN" altLang="en-US" sz="2200" b="1" dirty="0">
                <a:latin typeface="Times New Roman" panose="02020603050405020304" pitchFamily="18" charset="0"/>
                <a:ea typeface="楷体" panose="02010609060101010101" pitchFamily="49" charset="-122"/>
              </a:rPr>
              <a:t>），来支持基于模拟的推断。此外，</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还可以用于预测复杂随机模型的参数（</a:t>
            </a:r>
            <a:r>
              <a:rPr lang="en-US" altLang="zh-CN" sz="2200" b="1" dirty="0">
                <a:latin typeface="Times New Roman" panose="02020603050405020304" pitchFamily="18" charset="0"/>
                <a:ea typeface="楷体" panose="02010609060101010101" pitchFamily="49" charset="-122"/>
              </a:rPr>
              <a:t>Roy et al., 2022</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Voznica</a:t>
            </a:r>
            <a:r>
              <a:rPr lang="en-US" altLang="zh-CN" sz="2200" b="1" dirty="0">
                <a:latin typeface="Times New Roman" panose="02020603050405020304" pitchFamily="18" charset="0"/>
                <a:ea typeface="楷体" panose="02010609060101010101" pitchFamily="49" charset="-122"/>
              </a:rPr>
              <a:t> et al., 2022</a:t>
            </a:r>
            <a:r>
              <a:rPr lang="zh-CN" altLang="en-US" sz="2200" b="1" dirty="0">
                <a:latin typeface="Times New Roman" panose="02020603050405020304" pitchFamily="18" charset="0"/>
                <a:ea typeface="楷体" panose="02010609060101010101" pitchFamily="49" charset="-122"/>
              </a:rPr>
              <a:t>），从而充当一种无似然的校准方法，类似于近似贝叶斯计算（</a:t>
            </a:r>
            <a:r>
              <a:rPr lang="en-US" altLang="zh-CN" sz="2200" b="1" dirty="0" err="1">
                <a:latin typeface="Times New Roman" panose="02020603050405020304" pitchFamily="18" charset="0"/>
                <a:ea typeface="楷体" panose="02010609060101010101" pitchFamily="49" charset="-122"/>
              </a:rPr>
              <a:t>Hartig</a:t>
            </a:r>
            <a:r>
              <a:rPr lang="en-US" altLang="zh-CN" sz="2200" b="1" dirty="0">
                <a:latin typeface="Times New Roman" panose="02020603050405020304" pitchFamily="18" charset="0"/>
                <a:ea typeface="楷体" panose="02010609060101010101" pitchFamily="49" charset="-122"/>
              </a:rPr>
              <a:t> et al., 2011</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同时，在廉价传感器和其他数据采集来源快速发展的时代，</a:t>
            </a:r>
            <a:r>
              <a:rPr lang="zh-CN" altLang="en-US" sz="2200" b="1" dirty="0">
                <a:solidFill>
                  <a:srgbClr val="FF0000"/>
                </a:solidFill>
                <a:latin typeface="Times New Roman" panose="02020603050405020304" pitchFamily="18" charset="0"/>
                <a:ea typeface="楷体" panose="02010609060101010101" pitchFamily="49" charset="-122"/>
              </a:rPr>
              <a:t>数据维度往往过高</a:t>
            </a:r>
            <a:r>
              <a:rPr lang="zh-CN" altLang="en-US" sz="2200" b="1" dirty="0">
                <a:latin typeface="Times New Roman" panose="02020603050405020304" pitchFamily="18" charset="0"/>
                <a:ea typeface="楷体" panose="02010609060101010101" pitchFamily="49" charset="-122"/>
              </a:rPr>
              <a:t>，传统方法难以处理。</a:t>
            </a:r>
            <a:r>
              <a:rPr lang="zh-CN" altLang="en-US" sz="2200" b="1" dirty="0">
                <a:solidFill>
                  <a:srgbClr val="FF0000"/>
                </a:solidFill>
                <a:latin typeface="Times New Roman" panose="02020603050405020304" pitchFamily="18" charset="0"/>
                <a:ea typeface="楷体" panose="02010609060101010101" pitchFamily="49" charset="-122"/>
              </a:rPr>
              <a:t>无监督学习算法可以帮助降低数据维度并在其中发现模式和趋势</a:t>
            </a:r>
            <a:r>
              <a:rPr lang="zh-CN" altLang="en-US" sz="2200" b="1" dirty="0">
                <a:latin typeface="Times New Roman" panose="02020603050405020304" pitchFamily="18" charset="0"/>
                <a:ea typeface="楷体" panose="02010609060101010101" pitchFamily="49" charset="-122"/>
              </a:rPr>
              <a:t>。例如，它们可以在数据用于后续监督学习任务之前进行预处理（</a:t>
            </a:r>
            <a:r>
              <a:rPr lang="en-US" altLang="zh-CN" sz="2200" b="1" dirty="0">
                <a:latin typeface="Times New Roman" panose="02020603050405020304" pitchFamily="18" charset="0"/>
                <a:ea typeface="楷体" panose="02010609060101010101" pitchFamily="49" charset="-122"/>
              </a:rPr>
              <a:t>Strydom et al., 2021</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Zerrouki</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），也可以直接用于处理数据本身（</a:t>
            </a:r>
            <a:r>
              <a:rPr lang="en-US" altLang="zh-CN" sz="2200" b="1" dirty="0">
                <a:latin typeface="Times New Roman" panose="02020603050405020304" pitchFamily="18" charset="0"/>
                <a:ea typeface="楷体" panose="02010609060101010101" pitchFamily="49" charset="-122"/>
              </a:rPr>
              <a:t>Alves de Oliveira et al., 2021</a:t>
            </a:r>
            <a:r>
              <a:rPr lang="zh-CN" altLang="en-US" sz="2200" b="1" dirty="0">
                <a:latin typeface="Times New Roman" panose="02020603050405020304" pitchFamily="18" charset="0"/>
                <a:ea typeface="楷体" panose="02010609060101010101" pitchFamily="49" charset="-122"/>
              </a:rPr>
              <a:t>），或用于检测数据中的异常（</a:t>
            </a:r>
            <a:r>
              <a:rPr lang="en-US" altLang="zh-CN" sz="2200" b="1" dirty="0">
                <a:latin typeface="Times New Roman" panose="02020603050405020304" pitchFamily="18" charset="0"/>
                <a:ea typeface="楷体" panose="02010609060101010101" pitchFamily="49" charset="-122"/>
              </a:rPr>
              <a:t>Zhang, Xu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2021</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305623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5.3</a:t>
            </a:r>
            <a:r>
              <a:rPr lang="zh-CN" altLang="en-US" sz="6000" dirty="0">
                <a:solidFill>
                  <a:schemeClr val="bg1"/>
                </a:solidFill>
                <a:latin typeface="Times New Roman" panose="02020603050405020304" pitchFamily="18" charset="0"/>
                <a:ea typeface="楷体" panose="02010609060101010101" pitchFamily="49" charset="-122"/>
              </a:rPr>
              <a:t> 用新方法进行数据收集</a:t>
            </a:r>
          </a:p>
        </p:txBody>
      </p:sp>
      <p:sp>
        <p:nvSpPr>
          <p:cNvPr id="6" name="文本框 5">
            <a:extLst>
              <a:ext uri="{FF2B5EF4-FFF2-40B4-BE49-F238E27FC236}">
                <a16:creationId xmlns:a16="http://schemas.microsoft.com/office/drawing/2014/main" id="{D7BDCD4B-340F-4521-9A98-36DAE44AB2E5}"/>
              </a:ext>
            </a:extLst>
          </p:cNvPr>
          <p:cNvSpPr txBox="1"/>
          <p:nvPr/>
        </p:nvSpPr>
        <p:spPr>
          <a:xfrm>
            <a:off x="414867" y="1272488"/>
            <a:ext cx="11159065" cy="5324535"/>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深度学习（</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）算法的广泛可用性也可能对生态与环境（</a:t>
            </a:r>
            <a:r>
              <a:rPr lang="en-US" altLang="zh-CN" sz="2200" b="1" dirty="0">
                <a:latin typeface="Times New Roman" panose="02020603050405020304" pitchFamily="18" charset="0"/>
                <a:ea typeface="楷体" panose="02010609060101010101" pitchFamily="49" charset="-122"/>
              </a:rPr>
              <a:t>E&amp;E</a:t>
            </a:r>
            <a:r>
              <a:rPr lang="zh-CN" altLang="en-US" sz="2200" b="1" dirty="0">
                <a:latin typeface="Times New Roman" panose="02020603050405020304" pitchFamily="18" charset="0"/>
                <a:ea typeface="楷体" panose="02010609060101010101" pitchFamily="49" charset="-122"/>
              </a:rPr>
              <a:t>）中的数据收集产生深远影响。</a:t>
            </a:r>
            <a:r>
              <a:rPr lang="zh-CN" altLang="en-US" sz="2200" b="1" dirty="0">
                <a:solidFill>
                  <a:srgbClr val="FF0000"/>
                </a:solidFill>
                <a:latin typeface="Times New Roman" panose="02020603050405020304" pitchFamily="18" charset="0"/>
                <a:ea typeface="楷体" panose="02010609060101010101" pitchFamily="49" charset="-122"/>
              </a:rPr>
              <a:t>图像识别方法</a:t>
            </a:r>
            <a:r>
              <a:rPr lang="zh-CN" altLang="en-US" sz="2200" b="1" dirty="0">
                <a:latin typeface="Times New Roman" panose="02020603050405020304" pitchFamily="18" charset="0"/>
                <a:ea typeface="楷体" panose="02010609060101010101" pitchFamily="49" charset="-122"/>
              </a:rPr>
              <a:t>能够降低人工成本，从而帮助生成更大规模的数据集。</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可以识别不同类型数据中的物种（</a:t>
            </a:r>
            <a:r>
              <a:rPr lang="en-US" altLang="zh-CN" sz="2200" b="1" dirty="0">
                <a:latin typeface="Times New Roman" panose="02020603050405020304" pitchFamily="18" charset="0"/>
                <a:ea typeface="楷体" panose="02010609060101010101" pitchFamily="49" charset="-122"/>
              </a:rPr>
              <a:t>Ferreira et al., 2020</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Gray et al., 2019</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Guirado</a:t>
            </a:r>
            <a:r>
              <a:rPr lang="en-US" altLang="zh-CN" sz="2200" b="1" dirty="0">
                <a:latin typeface="Times New Roman" panose="02020603050405020304" pitchFamily="18" charset="0"/>
                <a:ea typeface="楷体" panose="02010609060101010101" pitchFamily="49" charset="-122"/>
              </a:rPr>
              <a:t> et al., 2018</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Mäder</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Tabak et al., 2019</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Torney</a:t>
            </a:r>
            <a:r>
              <a:rPr lang="en-US" altLang="zh-CN" sz="2200" b="1" dirty="0">
                <a:latin typeface="Times New Roman" panose="02020603050405020304" pitchFamily="18" charset="0"/>
                <a:ea typeface="楷体" panose="02010609060101010101" pitchFamily="49" charset="-122"/>
              </a:rPr>
              <a:t> et al.,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Willi et al., 2019</a:t>
            </a:r>
            <a:r>
              <a:rPr lang="zh-CN" altLang="en-US" sz="2200" b="1" dirty="0">
                <a:latin typeface="Times New Roman" panose="02020603050405020304" pitchFamily="18" charset="0"/>
                <a:ea typeface="楷体" panose="02010609060101010101" pitchFamily="49" charset="-122"/>
              </a:rPr>
              <a:t>），或从原始数据中提取诸如性状等信息（</a:t>
            </a:r>
            <a:r>
              <a:rPr lang="en-US" altLang="zh-CN" sz="2200" b="1" dirty="0">
                <a:latin typeface="Times New Roman" panose="02020603050405020304" pitchFamily="18" charset="0"/>
                <a:ea typeface="楷体" panose="02010609060101010101" pitchFamily="49" charset="-122"/>
              </a:rPr>
              <a:t>Dunker et al., 2020</a:t>
            </a:r>
            <a:r>
              <a:rPr lang="zh-CN" altLang="en-US" sz="2200" b="1" dirty="0">
                <a:latin typeface="Times New Roman" panose="02020603050405020304" pitchFamily="18" charset="0"/>
                <a:ea typeface="楷体" panose="02010609060101010101" pitchFamily="49" charset="-122"/>
              </a:rPr>
              <a:t>）。此外，</a:t>
            </a:r>
            <a:r>
              <a:rPr lang="zh-CN" altLang="en-US" sz="2200" b="1" dirty="0">
                <a:solidFill>
                  <a:srgbClr val="FF0000"/>
                </a:solidFill>
                <a:latin typeface="Times New Roman" panose="02020603050405020304" pitchFamily="18" charset="0"/>
                <a:ea typeface="楷体" panose="02010609060101010101" pitchFamily="49" charset="-122"/>
              </a:rPr>
              <a:t>环境 </a:t>
            </a:r>
            <a:r>
              <a:rPr lang="en-US" altLang="zh-CN" sz="2200" b="1" dirty="0">
                <a:solidFill>
                  <a:srgbClr val="FF0000"/>
                </a:solidFill>
                <a:latin typeface="Times New Roman" panose="02020603050405020304" pitchFamily="18" charset="0"/>
                <a:ea typeface="楷体" panose="02010609060101010101" pitchFamily="49" charset="-122"/>
              </a:rPr>
              <a:t>DNA</a:t>
            </a:r>
            <a:r>
              <a:rPr lang="zh-CN" altLang="en-US" sz="2200" b="1" dirty="0">
                <a:solidFill>
                  <a:srgbClr val="FF0000"/>
                </a:solidFill>
                <a:latin typeface="Times New Roman" panose="02020603050405020304" pitchFamily="18" charset="0"/>
                <a:ea typeface="楷体" panose="02010609060101010101" pitchFamily="49" charset="-122"/>
              </a:rPr>
              <a:t>（</a:t>
            </a:r>
            <a:r>
              <a:rPr lang="en-US" altLang="zh-CN" sz="2200" b="1" dirty="0">
                <a:solidFill>
                  <a:srgbClr val="FF0000"/>
                </a:solidFill>
                <a:latin typeface="Times New Roman" panose="02020603050405020304" pitchFamily="18" charset="0"/>
                <a:ea typeface="楷体" panose="02010609060101010101" pitchFamily="49" charset="-122"/>
              </a:rPr>
              <a:t>eDNA</a:t>
            </a:r>
            <a:r>
              <a:rPr lang="zh-CN" altLang="en-US" sz="2200" b="1" dirty="0">
                <a:solidFill>
                  <a:srgbClr val="FF0000"/>
                </a:solidFill>
                <a:latin typeface="Times New Roman" panose="02020603050405020304" pitchFamily="18" charset="0"/>
                <a:ea typeface="楷体" panose="02010609060101010101" pitchFamily="49" charset="-122"/>
              </a:rPr>
              <a:t>）与其他传感器数据的技术进步</a:t>
            </a:r>
            <a:r>
              <a:rPr lang="zh-CN" altLang="en-US" sz="2200" b="1" dirty="0">
                <a:latin typeface="Times New Roman" panose="02020603050405020304" pitchFamily="18" charset="0"/>
                <a:ea typeface="楷体" panose="02010609060101010101" pitchFamily="49" charset="-122"/>
              </a:rPr>
              <a:t>，使得能够收集到规模</a:t>
            </a:r>
            <a:r>
              <a:rPr lang="zh-CN" altLang="en-US" sz="2200" b="1" dirty="0">
                <a:solidFill>
                  <a:srgbClr val="FF0000"/>
                </a:solidFill>
                <a:latin typeface="Times New Roman" panose="02020603050405020304" pitchFamily="18" charset="0"/>
                <a:ea typeface="楷体" panose="02010609060101010101" pitchFamily="49" charset="-122"/>
              </a:rPr>
              <a:t>更为庞大的数据集</a:t>
            </a:r>
            <a:r>
              <a:rPr lang="zh-CN" altLang="en-US" sz="2200" b="1" dirty="0">
                <a:latin typeface="Times New Roman" panose="02020603050405020304" pitchFamily="18" charset="0"/>
                <a:ea typeface="楷体" panose="02010609060101010101" pitchFamily="49" charset="-122"/>
              </a:rPr>
              <a:t>（例如 </a:t>
            </a:r>
            <a:r>
              <a:rPr lang="en-US" altLang="zh-CN" sz="2200" b="1" dirty="0">
                <a:latin typeface="Times New Roman" panose="02020603050405020304" pitchFamily="18" charset="0"/>
                <a:ea typeface="楷体" panose="02010609060101010101" pitchFamily="49" charset="-122"/>
              </a:rPr>
              <a:t>Pimm et al., 2015</a:t>
            </a:r>
            <a:r>
              <a:rPr lang="zh-CN" altLang="en-US" sz="2200" b="1" dirty="0">
                <a:latin typeface="Times New Roman" panose="02020603050405020304" pitchFamily="18" charset="0"/>
                <a:ea typeface="楷体" panose="02010609060101010101" pitchFamily="49" charset="-122"/>
              </a:rPr>
              <a:t>），而这些数据可以通过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和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算法进行处理与整合（见 </a:t>
            </a:r>
            <a:r>
              <a:rPr lang="en-US" altLang="zh-CN" sz="2200" b="1" dirty="0" err="1">
                <a:latin typeface="Times New Roman" panose="02020603050405020304" pitchFamily="18" charset="0"/>
                <a:ea typeface="楷体" panose="02010609060101010101" pitchFamily="49" charset="-122"/>
              </a:rPr>
              <a:t>Tuia</a:t>
            </a:r>
            <a:r>
              <a:rPr lang="en-US" altLang="zh-CN" sz="2200" b="1" dirty="0">
                <a:latin typeface="Times New Roman" panose="02020603050405020304" pitchFamily="18" charset="0"/>
                <a:ea typeface="楷体" panose="02010609060101010101" pitchFamily="49" charset="-122"/>
              </a:rPr>
              <a:t> et al., 2022</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建立此类机器辅助的数据收集与处理流程的一个</a:t>
            </a:r>
            <a:r>
              <a:rPr lang="zh-CN" altLang="en-US" sz="2200" b="1" dirty="0">
                <a:solidFill>
                  <a:srgbClr val="FF0000"/>
                </a:solidFill>
                <a:latin typeface="Times New Roman" panose="02020603050405020304" pitchFamily="18" charset="0"/>
                <a:ea typeface="楷体" panose="02010609060101010101" pitchFamily="49" charset="-122"/>
              </a:rPr>
              <a:t>优势在于</a:t>
            </a:r>
            <a:r>
              <a:rPr lang="zh-CN" altLang="en-US" sz="2200" b="1" dirty="0">
                <a:latin typeface="Times New Roman" panose="02020603050405020304" pitchFamily="18" charset="0"/>
                <a:ea typeface="楷体" panose="02010609060101010101" pitchFamily="49" charset="-122"/>
              </a:rPr>
              <a:t>，它们可以被众多研究者</a:t>
            </a:r>
            <a:r>
              <a:rPr lang="zh-CN" altLang="en-US" sz="2200" b="1" dirty="0">
                <a:solidFill>
                  <a:srgbClr val="FF0000"/>
                </a:solidFill>
                <a:latin typeface="Times New Roman" panose="02020603050405020304" pitchFamily="18" charset="0"/>
                <a:ea typeface="楷体" panose="02010609060101010101" pitchFamily="49" charset="-122"/>
              </a:rPr>
              <a:t>重复使用</a:t>
            </a:r>
            <a:r>
              <a:rPr lang="zh-CN" altLang="en-US" sz="2200" b="1" dirty="0">
                <a:latin typeface="Times New Roman" panose="02020603050405020304" pitchFamily="18" charset="0"/>
                <a:ea typeface="楷体" panose="02010609060101010101" pitchFamily="49" charset="-122"/>
              </a:rPr>
              <a:t>，类似于测序技术的发展。例如，</a:t>
            </a:r>
            <a:r>
              <a:rPr lang="zh-CN" altLang="en-US" sz="2200" b="1" dirty="0">
                <a:solidFill>
                  <a:srgbClr val="FF0000"/>
                </a:solidFill>
                <a:latin typeface="Times New Roman" panose="02020603050405020304" pitchFamily="18" charset="0"/>
                <a:ea typeface="楷体" panose="02010609060101010101" pitchFamily="49" charset="-122"/>
              </a:rPr>
              <a:t>一旦建立了基于图像的物种识别流程，它就能够在不依赖分类学专家进行数据分析的情况下被重复利用</a:t>
            </a:r>
            <a:r>
              <a:rPr lang="zh-CN" altLang="en-US" sz="2200" b="1" dirty="0">
                <a:latin typeface="Times New Roman" panose="02020603050405020304" pitchFamily="18" charset="0"/>
                <a:ea typeface="楷体" panose="02010609060101010101" pitchFamily="49" charset="-122"/>
              </a:rPr>
              <a:t>。迄今为止，已有的少数面向现实数据收集任务的现成流程并不总是表现良好，也未必能够很好地推广到新的情境中。然而，我们认为该领域应当</a:t>
            </a:r>
            <a:r>
              <a:rPr lang="zh-CN" altLang="en-US" sz="2200" b="1" dirty="0">
                <a:solidFill>
                  <a:srgbClr val="FF0000"/>
                </a:solidFill>
                <a:latin typeface="Times New Roman" panose="02020603050405020304" pitchFamily="18" charset="0"/>
                <a:ea typeface="楷体" panose="02010609060101010101" pitchFamily="49" charset="-122"/>
              </a:rPr>
              <a:t>开发出面向数据收集的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模型，使其能够对所有人开放</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McIntire et al., 2022</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且无需由专家反复进行再训练</a:t>
            </a:r>
            <a:r>
              <a:rPr lang="zh-CN" altLang="en-US" sz="2200" b="1" dirty="0">
                <a:latin typeface="Times New Roman" panose="02020603050405020304" pitchFamily="18" charset="0"/>
                <a:ea typeface="楷体" panose="02010609060101010101" pitchFamily="49" charset="-122"/>
              </a:rPr>
              <a:t>。自然语言处理（</a:t>
            </a:r>
            <a:r>
              <a:rPr lang="en-US" altLang="zh-CN" sz="2200" b="1" dirty="0">
                <a:latin typeface="Times New Roman" panose="02020603050405020304" pitchFamily="18" charset="0"/>
                <a:ea typeface="楷体" panose="02010609060101010101" pitchFamily="49" charset="-122"/>
              </a:rPr>
              <a:t>NLP</a:t>
            </a:r>
            <a:r>
              <a:rPr lang="zh-CN" altLang="en-US" sz="2200" b="1" dirty="0">
                <a:latin typeface="Times New Roman" panose="02020603050405020304" pitchFamily="18" charset="0"/>
                <a:ea typeface="楷体" panose="02010609060101010101" pitchFamily="49" charset="-122"/>
              </a:rPr>
              <a:t>）领域展示了这一目标的可行路径：构建模型中心，提供大量不同的预训练模型，并以简洁统一的接口供所有人使用（例如 </a:t>
            </a:r>
            <a:r>
              <a:rPr lang="en-US" altLang="zh-CN" sz="2200" b="1" dirty="0" err="1">
                <a:latin typeface="Times New Roman" panose="02020603050405020304" pitchFamily="18" charset="0"/>
                <a:ea typeface="楷体" panose="02010609060101010101" pitchFamily="49" charset="-122"/>
              </a:rPr>
              <a:t>Mäder</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Wolf et al., 2019</a:t>
            </a:r>
            <a:r>
              <a:rPr lang="zh-CN" altLang="en-US" sz="2200" b="1" dirty="0">
                <a:latin typeface="Times New Roman" panose="02020603050405020304" pitchFamily="18" charset="0"/>
                <a:ea typeface="楷体" panose="02010609060101010101" pitchFamily="49" charset="-122"/>
              </a:rPr>
              <a:t>；参见 </a:t>
            </a:r>
            <a:r>
              <a:rPr lang="en-US" altLang="zh-CN" sz="2200" b="1" dirty="0">
                <a:latin typeface="Times New Roman" panose="02020603050405020304" pitchFamily="18" charset="0"/>
                <a:ea typeface="楷体" panose="02010609060101010101" pitchFamily="49" charset="-122"/>
              </a:rPr>
              <a:t>Ott &amp; Lautenschlager, 2021</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3548353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5.4 </a:t>
            </a:r>
            <a:r>
              <a:rPr lang="zh-CN" altLang="en-US" sz="6000" dirty="0">
                <a:solidFill>
                  <a:schemeClr val="bg1"/>
                </a:solidFill>
                <a:latin typeface="Times New Roman" panose="02020603050405020304" pitchFamily="18" charset="0"/>
                <a:ea typeface="楷体" panose="02010609060101010101" pitchFamily="49" charset="-122"/>
              </a:rPr>
              <a:t>让机器学习适应小数据集</a:t>
            </a:r>
          </a:p>
        </p:txBody>
      </p:sp>
      <p:sp>
        <p:nvSpPr>
          <p:cNvPr id="6" name="文本框 5">
            <a:extLst>
              <a:ext uri="{FF2B5EF4-FFF2-40B4-BE49-F238E27FC236}">
                <a16:creationId xmlns:a16="http://schemas.microsoft.com/office/drawing/2014/main" id="{D7BDCD4B-340F-4521-9A98-36DAE44AB2E5}"/>
              </a:ext>
            </a:extLst>
          </p:cNvPr>
          <p:cNvSpPr txBox="1"/>
          <p:nvPr/>
        </p:nvSpPr>
        <p:spPr>
          <a:xfrm>
            <a:off x="414867" y="1272488"/>
            <a:ext cx="11159065" cy="4985980"/>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在生态与环境（</a:t>
            </a:r>
            <a:r>
              <a:rPr lang="en-US" altLang="zh-CN" sz="2200" b="1" dirty="0">
                <a:latin typeface="Times New Roman" panose="02020603050405020304" pitchFamily="18" charset="0"/>
                <a:ea typeface="楷体" panose="02010609060101010101" pitchFamily="49" charset="-122"/>
              </a:rPr>
              <a:t>E&amp;E</a:t>
            </a:r>
            <a:r>
              <a:rPr lang="zh-CN" altLang="en-US" sz="2200" b="1" dirty="0">
                <a:latin typeface="Times New Roman" panose="02020603050405020304" pitchFamily="18" charset="0"/>
                <a:ea typeface="楷体" panose="02010609060101010101" pitchFamily="49" charset="-122"/>
              </a:rPr>
              <a:t>）领域应用许多现代机器学习（</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）算法时，</a:t>
            </a:r>
            <a:r>
              <a:rPr lang="zh-CN" altLang="en-US" sz="2200" b="1" dirty="0">
                <a:solidFill>
                  <a:srgbClr val="FF0000"/>
                </a:solidFill>
                <a:latin typeface="Times New Roman" panose="02020603050405020304" pitchFamily="18" charset="0"/>
                <a:ea typeface="楷体" panose="02010609060101010101" pitchFamily="49" charset="-122"/>
              </a:rPr>
              <a:t>一个普遍存在的问题是训练过程往往需要远超实际可得规模的数据量</a:t>
            </a:r>
            <a:r>
              <a:rPr lang="zh-CN" altLang="en-US" sz="2200" b="1" dirty="0">
                <a:latin typeface="Times New Roman" panose="02020603050405020304" pitchFamily="18" charset="0"/>
                <a:ea typeface="楷体" panose="02010609060101010101" pitchFamily="49" charset="-122"/>
              </a:rPr>
              <a:t>。新的深度学习（</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）技术，如</a:t>
            </a:r>
            <a:r>
              <a:rPr lang="zh-CN" altLang="en-US" sz="2200" b="1" dirty="0">
                <a:solidFill>
                  <a:srgbClr val="FF0000"/>
                </a:solidFill>
                <a:latin typeface="Times New Roman" panose="02020603050405020304" pitchFamily="18" charset="0"/>
                <a:ea typeface="楷体" panose="02010609060101010101" pitchFamily="49" charset="-122"/>
              </a:rPr>
              <a:t>小样本学习（</a:t>
            </a:r>
            <a:r>
              <a:rPr lang="en-US" altLang="zh-CN" sz="2200" b="1" dirty="0">
                <a:solidFill>
                  <a:srgbClr val="FF0000"/>
                </a:solidFill>
                <a:latin typeface="Times New Roman" panose="02020603050405020304" pitchFamily="18" charset="0"/>
                <a:ea typeface="楷体" panose="02010609060101010101" pitchFamily="49" charset="-122"/>
              </a:rPr>
              <a:t>few-shot learning</a:t>
            </a:r>
            <a:r>
              <a:rPr lang="zh-CN" altLang="en-US" sz="2200" b="1" dirty="0">
                <a:solidFill>
                  <a:srgbClr val="FF0000"/>
                </a:solidFill>
                <a:latin typeface="Times New Roman" panose="02020603050405020304" pitchFamily="18" charset="0"/>
                <a:ea typeface="楷体" panose="02010609060101010101" pitchFamily="49" charset="-122"/>
              </a:rPr>
              <a:t>，见 </a:t>
            </a:r>
            <a:r>
              <a:rPr lang="en-US" altLang="zh-CN" sz="2200" b="1" dirty="0">
                <a:solidFill>
                  <a:srgbClr val="FF0000"/>
                </a:solidFill>
                <a:latin typeface="Times New Roman" panose="02020603050405020304" pitchFamily="18" charset="0"/>
                <a:ea typeface="楷体" panose="02010609060101010101" pitchFamily="49" charset="-122"/>
              </a:rPr>
              <a:t>Wang et al., 2020</a:t>
            </a:r>
            <a:r>
              <a:rPr lang="zh-CN" altLang="en-US" sz="2200" b="1" dirty="0">
                <a:solidFill>
                  <a:srgbClr val="FF0000"/>
                </a:solidFill>
                <a:latin typeface="Times New Roman" panose="02020603050405020304" pitchFamily="18" charset="0"/>
                <a:ea typeface="楷体" panose="02010609060101010101" pitchFamily="49" charset="-122"/>
              </a:rPr>
              <a:t>）或迁移学习</a:t>
            </a:r>
            <a:r>
              <a:rPr lang="zh-CN" altLang="en-US" sz="2200" b="1" dirty="0">
                <a:latin typeface="Times New Roman" panose="02020603050405020304" pitchFamily="18" charset="0"/>
                <a:ea typeface="楷体" panose="02010609060101010101" pitchFamily="49" charset="-122"/>
              </a:rPr>
              <a:t>，能够显著</a:t>
            </a:r>
            <a:r>
              <a:rPr lang="zh-CN" altLang="en-US" sz="2200" b="1" dirty="0">
                <a:solidFill>
                  <a:srgbClr val="FF0000"/>
                </a:solidFill>
                <a:latin typeface="Times New Roman" panose="02020603050405020304" pitchFamily="18" charset="0"/>
                <a:ea typeface="楷体" panose="02010609060101010101" pitchFamily="49" charset="-122"/>
              </a:rPr>
              <a:t>减少所需的数据量</a:t>
            </a:r>
            <a:r>
              <a:rPr lang="zh-CN" altLang="en-US" sz="2200" b="1" dirty="0">
                <a:latin typeface="Times New Roman" panose="02020603050405020304" pitchFamily="18" charset="0"/>
                <a:ea typeface="楷体" panose="02010609060101010101" pitchFamily="49" charset="-122"/>
              </a:rPr>
              <a:t>，因此对生态学家具有重要意义。例如，大多数基于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的图像分类器通常由两个阶段组成：</a:t>
            </a:r>
            <a:r>
              <a:rPr lang="zh-CN" altLang="en-US" sz="2200" b="1" dirty="0">
                <a:solidFill>
                  <a:srgbClr val="FF0000"/>
                </a:solidFill>
                <a:latin typeface="Times New Roman" panose="02020603050405020304" pitchFamily="18" charset="0"/>
                <a:ea typeface="楷体" panose="02010609060101010101" pitchFamily="49" charset="-122"/>
              </a:rPr>
              <a:t>第一阶段识别图像中的边缘和形状，第二阶段对这些形状进行分类</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LeCun</a:t>
            </a:r>
            <a:r>
              <a:rPr lang="en-US" altLang="zh-CN" sz="2200" b="1" dirty="0">
                <a:latin typeface="Times New Roman" panose="02020603050405020304" pitchFamily="18" charset="0"/>
                <a:ea typeface="楷体" panose="02010609060101010101" pitchFamily="49" charset="-122"/>
              </a:rPr>
              <a:t> et al., 2015</a:t>
            </a:r>
            <a:r>
              <a:rPr lang="zh-CN" altLang="en-US" sz="2200" b="1" dirty="0">
                <a:latin typeface="Times New Roman" panose="02020603050405020304" pitchFamily="18" charset="0"/>
                <a:ea typeface="楷体" panose="02010609060101010101" pitchFamily="49" charset="-122"/>
              </a:rPr>
              <a:t>）。其中第一阶段占据了模型的大部分计算量，对数据和资源的需求也最为密集。但研究表明，这一部分网络结构相对通用，</a:t>
            </a:r>
            <a:r>
              <a:rPr lang="zh-CN" altLang="en-US" sz="2200" b="1" dirty="0">
                <a:solidFill>
                  <a:srgbClr val="FF0000"/>
                </a:solidFill>
                <a:latin typeface="Times New Roman" panose="02020603050405020304" pitchFamily="18" charset="0"/>
                <a:ea typeface="楷体" panose="02010609060101010101" pitchFamily="49" charset="-122"/>
              </a:rPr>
              <a:t>当模型迁移到新任务时，通常只需重新训练第二阶段</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Weiss et al., 2016</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Zhuang et al., 2021</a:t>
            </a:r>
            <a:r>
              <a:rPr lang="zh-CN" altLang="en-US" sz="2200" b="1" dirty="0">
                <a:latin typeface="Times New Roman" panose="02020603050405020304" pitchFamily="18" charset="0"/>
                <a:ea typeface="楷体" panose="02010609060101010101" pitchFamily="49" charset="-122"/>
              </a:rPr>
              <a:t>）。因此，许多大型模型架构可以直接下载预训练版本，并在新任务中进行微调（即迁移学习）。</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然而，</a:t>
            </a:r>
            <a:r>
              <a:rPr lang="zh-CN" altLang="en-US" sz="2200" b="1" dirty="0">
                <a:solidFill>
                  <a:srgbClr val="FF0000"/>
                </a:solidFill>
                <a:latin typeface="Times New Roman" panose="02020603050405020304" pitchFamily="18" charset="0"/>
                <a:ea typeface="楷体" panose="02010609060101010101" pitchFamily="49" charset="-122"/>
              </a:rPr>
              <a:t>迁移学习</a:t>
            </a:r>
            <a:r>
              <a:rPr lang="zh-CN" altLang="en-US" sz="2200" b="1" dirty="0">
                <a:latin typeface="Times New Roman" panose="02020603050405020304" pitchFamily="18" charset="0"/>
                <a:ea typeface="楷体" panose="02010609060101010101" pitchFamily="49" charset="-122"/>
              </a:rPr>
              <a:t>等方法主要适用于基于视觉的任务和 </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，而</a:t>
            </a:r>
            <a:r>
              <a:rPr lang="zh-CN" altLang="en-US" sz="2200" b="1" dirty="0">
                <a:solidFill>
                  <a:srgbClr val="FF0000"/>
                </a:solidFill>
                <a:latin typeface="Times New Roman" panose="02020603050405020304" pitchFamily="18" charset="0"/>
                <a:ea typeface="楷体" panose="02010609060101010101" pitchFamily="49" charset="-122"/>
              </a:rPr>
              <a:t>并不适用于传统的结构化表格数据</a:t>
            </a:r>
            <a:r>
              <a:rPr lang="zh-CN" altLang="en-US" sz="2200" b="1" dirty="0">
                <a:latin typeface="Times New Roman" panose="02020603050405020304" pitchFamily="18" charset="0"/>
                <a:ea typeface="楷体" panose="02010609060101010101" pitchFamily="49" charset="-122"/>
              </a:rPr>
              <a:t>。在后者中，</a:t>
            </a:r>
            <a:r>
              <a:rPr lang="zh-CN" altLang="en-US" sz="2200" b="1" dirty="0">
                <a:solidFill>
                  <a:srgbClr val="FF0000"/>
                </a:solidFill>
                <a:latin typeface="Times New Roman" panose="02020603050405020304" pitchFamily="18" charset="0"/>
                <a:ea typeface="楷体" panose="02010609060101010101" pitchFamily="49" charset="-122"/>
              </a:rPr>
              <a:t>响应变量往往依赖于与特定特征的明确关系，而这种关系很少能推广到其他任务</a:t>
            </a:r>
            <a:r>
              <a:rPr lang="zh-CN" altLang="en-US" sz="2200" b="1" dirty="0">
                <a:latin typeface="Times New Roman" panose="02020603050405020304" pitchFamily="18" charset="0"/>
                <a:ea typeface="楷体" panose="02010609060101010101" pitchFamily="49" charset="-122"/>
              </a:rPr>
              <a:t>。在这种情况下，迁移学习的收益有限，这也部分解释了为什么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在小规模的结构化表格数据上很少优于传统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算法（</a:t>
            </a:r>
            <a:r>
              <a:rPr lang="en-US" altLang="zh-CN" sz="2200" b="1" dirty="0">
                <a:latin typeface="Times New Roman" panose="02020603050405020304" pitchFamily="18" charset="0"/>
                <a:ea typeface="楷体" panose="02010609060101010101" pitchFamily="49" charset="-122"/>
              </a:rPr>
              <a:t>Pichler et al., 2020</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Schwartz et al., 2020</a:t>
            </a:r>
            <a:r>
              <a:rPr lang="zh-CN" altLang="en-US" sz="2200" b="1" dirty="0">
                <a:latin typeface="Times New Roman" panose="02020603050405020304" pitchFamily="18" charset="0"/>
                <a:ea typeface="楷体" panose="02010609060101010101" pitchFamily="49" charset="-122"/>
              </a:rPr>
              <a:t>；参见 </a:t>
            </a:r>
            <a:r>
              <a:rPr lang="en-US" altLang="zh-CN" sz="2200" b="1" dirty="0">
                <a:latin typeface="Times New Roman" panose="02020603050405020304" pitchFamily="18" charset="0"/>
                <a:ea typeface="楷体" panose="02010609060101010101" pitchFamily="49" charset="-122"/>
              </a:rPr>
              <a:t>Arik &amp; Pfister, 2020</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99197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生态预测与模型整合</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65279" y="1173131"/>
            <a:ext cx="8325008" cy="1938992"/>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大数据使得生态学从“解释现象”走向“预测未来”。通过整合来自遥感、传感器网络、气象与生物多样性数据库的数据，研究人员可以跨尺度建模生态变化。例如，云覆盖变化数据可以捕捉物种分布边界，该案例展示了如何结合高分辨率遥感与生态机制提升预测能力。</a:t>
            </a:r>
          </a:p>
        </p:txBody>
      </p:sp>
      <p:pic>
        <p:nvPicPr>
          <p:cNvPr id="3074" name="Picture 2" descr="figure 1">
            <a:extLst>
              <a:ext uri="{FF2B5EF4-FFF2-40B4-BE49-F238E27FC236}">
                <a16:creationId xmlns:a16="http://schemas.microsoft.com/office/drawing/2014/main" id="{2BD122BF-DA3B-4FCA-93A2-6EA36D2AB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03" y="3245825"/>
            <a:ext cx="3430964" cy="28916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gure 2">
            <a:extLst>
              <a:ext uri="{FF2B5EF4-FFF2-40B4-BE49-F238E27FC236}">
                <a16:creationId xmlns:a16="http://schemas.microsoft.com/office/drawing/2014/main" id="{34ABCDDA-8CFB-4328-B24B-0E5D219D2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5513" y="3970448"/>
            <a:ext cx="4441860" cy="210745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5810C7F-6A03-482D-AE44-A6379A03F9E1}"/>
              </a:ext>
            </a:extLst>
          </p:cNvPr>
          <p:cNvPicPr>
            <a:picLocks noChangeAspect="1"/>
          </p:cNvPicPr>
          <p:nvPr/>
        </p:nvPicPr>
        <p:blipFill>
          <a:blip r:embed="rId4"/>
          <a:stretch>
            <a:fillRect/>
          </a:stretch>
        </p:blipFill>
        <p:spPr>
          <a:xfrm>
            <a:off x="8690287" y="1318565"/>
            <a:ext cx="3391727" cy="4916914"/>
          </a:xfrm>
          <a:prstGeom prst="rect">
            <a:avLst/>
          </a:prstGeom>
        </p:spPr>
      </p:pic>
      <p:sp>
        <p:nvSpPr>
          <p:cNvPr id="11" name="文本框 10">
            <a:extLst>
              <a:ext uri="{FF2B5EF4-FFF2-40B4-BE49-F238E27FC236}">
                <a16:creationId xmlns:a16="http://schemas.microsoft.com/office/drawing/2014/main" id="{8D54ACE7-0542-4B65-A484-6D986CF689FD}"/>
              </a:ext>
            </a:extLst>
          </p:cNvPr>
          <p:cNvSpPr txBox="1"/>
          <p:nvPr/>
        </p:nvSpPr>
        <p:spPr>
          <a:xfrm>
            <a:off x="6798732" y="6168311"/>
            <a:ext cx="5393268" cy="646331"/>
          </a:xfrm>
          <a:prstGeom prst="rect">
            <a:avLst/>
          </a:prstGeom>
          <a:noFill/>
        </p:spPr>
        <p:txBody>
          <a:bodyPr wrap="square">
            <a:spAutoFit/>
          </a:bodyPr>
          <a:lstStyle/>
          <a:p>
            <a:pPr algn="just"/>
            <a:r>
              <a:rPr lang="en-US" altLang="zh-CN" sz="1200" b="0" i="0" dirty="0">
                <a:solidFill>
                  <a:srgbClr val="202020"/>
                </a:solidFill>
                <a:effectLst/>
                <a:latin typeface="Times New Roman" panose="02020603050405020304" pitchFamily="18" charset="0"/>
                <a:cs typeface="Times New Roman" panose="02020603050405020304" pitchFamily="18" charset="0"/>
              </a:rPr>
              <a:t>Wilson AM, </a:t>
            </a:r>
            <a:r>
              <a:rPr lang="en-US" altLang="zh-CN" sz="1200" b="0" i="0" dirty="0" err="1">
                <a:solidFill>
                  <a:srgbClr val="202020"/>
                </a:solidFill>
                <a:effectLst/>
                <a:latin typeface="Times New Roman" panose="02020603050405020304" pitchFamily="18" charset="0"/>
                <a:cs typeface="Times New Roman" panose="02020603050405020304" pitchFamily="18" charset="0"/>
              </a:rPr>
              <a:t>Jetz</a:t>
            </a:r>
            <a:r>
              <a:rPr lang="en-US" altLang="zh-CN" sz="1200" b="0" i="0" dirty="0">
                <a:solidFill>
                  <a:srgbClr val="202020"/>
                </a:solidFill>
                <a:effectLst/>
                <a:latin typeface="Times New Roman" panose="02020603050405020304" pitchFamily="18" charset="0"/>
                <a:cs typeface="Times New Roman" panose="02020603050405020304" pitchFamily="18" charset="0"/>
              </a:rPr>
              <a:t> W (2016) Remotely Sensed High-Resolution Global Cloud Dynamics for Predicting Ecosystem and Biodiversity Distributions. PLOS Biology 14(3): e1002415. </a:t>
            </a:r>
            <a:r>
              <a:rPr lang="en-US" altLang="zh-CN" sz="1200" b="0" i="0" u="sng" dirty="0">
                <a:solidFill>
                  <a:srgbClr val="0523A2"/>
                </a:solidFill>
                <a:effectLst/>
                <a:latin typeface="Times New Roman" panose="02020603050405020304" pitchFamily="18" charset="0"/>
                <a:cs typeface="Times New Roman" panose="02020603050405020304" pitchFamily="18" charset="0"/>
                <a:hlinkClick r:id="rId5"/>
              </a:rPr>
              <a:t>https://doi.org/10.1371/journal.pbio.1002415</a:t>
            </a:r>
            <a:endParaRPr lang="zh-CN" altLang="en-US" sz="12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374C94A-ADD4-49B7-8BFE-1735EE0F59A3}"/>
              </a:ext>
            </a:extLst>
          </p:cNvPr>
          <p:cNvSpPr txBox="1"/>
          <p:nvPr/>
        </p:nvSpPr>
        <p:spPr>
          <a:xfrm>
            <a:off x="3860931" y="3245824"/>
            <a:ext cx="4700191" cy="646331"/>
          </a:xfrm>
          <a:prstGeom prst="rect">
            <a:avLst/>
          </a:prstGeom>
          <a:noFill/>
        </p:spPr>
        <p:txBody>
          <a:bodyPr wrap="square">
            <a:spAutoFit/>
          </a:bodyPr>
          <a:lstStyle/>
          <a:p>
            <a:r>
              <a:rPr lang="en-US" altLang="zh-CN" sz="1200" b="0" i="0" dirty="0" err="1">
                <a:solidFill>
                  <a:srgbClr val="222222"/>
                </a:solidFill>
                <a:effectLst/>
                <a:latin typeface="Times New Roman" panose="02020603050405020304" pitchFamily="18" charset="0"/>
                <a:cs typeface="Times New Roman" panose="02020603050405020304" pitchFamily="18" charset="0"/>
              </a:rPr>
              <a:t>LaDeau</a:t>
            </a:r>
            <a:r>
              <a:rPr lang="en-US" altLang="zh-CN" sz="1200" b="0" i="0" dirty="0">
                <a:solidFill>
                  <a:srgbClr val="222222"/>
                </a:solidFill>
                <a:effectLst/>
                <a:latin typeface="Times New Roman" panose="02020603050405020304" pitchFamily="18" charset="0"/>
                <a:cs typeface="Times New Roman" panose="02020603050405020304" pitchFamily="18" charset="0"/>
              </a:rPr>
              <a:t>, S.L., Han, B.A., </a:t>
            </a:r>
            <a:r>
              <a:rPr lang="en-US" altLang="zh-CN" sz="1200" b="0" i="0" dirty="0" err="1">
                <a:solidFill>
                  <a:srgbClr val="222222"/>
                </a:solidFill>
                <a:effectLst/>
                <a:latin typeface="Times New Roman" panose="02020603050405020304" pitchFamily="18" charset="0"/>
                <a:cs typeface="Times New Roman" panose="02020603050405020304" pitchFamily="18" charset="0"/>
              </a:rPr>
              <a:t>Rosi</a:t>
            </a:r>
            <a:r>
              <a:rPr lang="en-US" altLang="zh-CN" sz="1200" b="0" i="0" dirty="0">
                <a:solidFill>
                  <a:srgbClr val="222222"/>
                </a:solidFill>
                <a:effectLst/>
                <a:latin typeface="Times New Roman" panose="02020603050405020304" pitchFamily="18" charset="0"/>
                <a:cs typeface="Times New Roman" panose="02020603050405020304" pitchFamily="18" charset="0"/>
              </a:rPr>
              <a:t>-Marshall, E.J. </a:t>
            </a:r>
            <a:r>
              <a:rPr lang="en-US" altLang="zh-CN" sz="1200" b="0" i="1" dirty="0">
                <a:solidFill>
                  <a:srgbClr val="222222"/>
                </a:solidFill>
                <a:effectLst/>
                <a:latin typeface="Times New Roman" panose="02020603050405020304" pitchFamily="18" charset="0"/>
                <a:cs typeface="Times New Roman" panose="02020603050405020304" pitchFamily="18" charset="0"/>
              </a:rPr>
              <a:t>et al.</a:t>
            </a:r>
            <a:r>
              <a:rPr lang="en-US" altLang="zh-CN" sz="1200" b="0" i="0" dirty="0">
                <a:solidFill>
                  <a:srgbClr val="222222"/>
                </a:solidFill>
                <a:effectLst/>
                <a:latin typeface="Times New Roman" panose="02020603050405020304" pitchFamily="18" charset="0"/>
                <a:cs typeface="Times New Roman" panose="02020603050405020304" pitchFamily="18" charset="0"/>
              </a:rPr>
              <a:t> The Next Decade of Big Data in Ecosystem Science. </a:t>
            </a:r>
            <a:r>
              <a:rPr lang="en-US" altLang="zh-CN" sz="1200" b="0" i="1" dirty="0">
                <a:solidFill>
                  <a:srgbClr val="222222"/>
                </a:solidFill>
                <a:effectLst/>
                <a:latin typeface="Times New Roman" panose="02020603050405020304" pitchFamily="18" charset="0"/>
                <a:cs typeface="Times New Roman" panose="02020603050405020304" pitchFamily="18" charset="0"/>
              </a:rPr>
              <a:t>Ecosystems</a:t>
            </a:r>
            <a:r>
              <a:rPr lang="en-US" altLang="zh-CN" sz="1200" b="0" i="0" dirty="0">
                <a:solidFill>
                  <a:srgbClr val="222222"/>
                </a:solidFill>
                <a:effectLst/>
                <a:latin typeface="Times New Roman" panose="02020603050405020304" pitchFamily="18" charset="0"/>
                <a:cs typeface="Times New Roman" panose="02020603050405020304" pitchFamily="18" charset="0"/>
              </a:rPr>
              <a:t> </a:t>
            </a:r>
            <a:r>
              <a:rPr lang="en-US" altLang="zh-CN" sz="1200" b="1" i="0" dirty="0">
                <a:solidFill>
                  <a:srgbClr val="222222"/>
                </a:solidFill>
                <a:effectLst/>
                <a:latin typeface="Times New Roman" panose="02020603050405020304" pitchFamily="18" charset="0"/>
                <a:cs typeface="Times New Roman" panose="02020603050405020304" pitchFamily="18" charset="0"/>
              </a:rPr>
              <a:t>20</a:t>
            </a:r>
            <a:r>
              <a:rPr lang="en-US" altLang="zh-CN" sz="1200" b="0" i="0" dirty="0">
                <a:solidFill>
                  <a:srgbClr val="222222"/>
                </a:solidFill>
                <a:effectLst/>
                <a:latin typeface="Times New Roman" panose="02020603050405020304" pitchFamily="18" charset="0"/>
                <a:cs typeface="Times New Roman" panose="02020603050405020304" pitchFamily="18" charset="0"/>
              </a:rPr>
              <a:t>, 274–283 (2017). https://doi.org/10.1007/s10021-016-0075-y</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351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5.5 ML </a:t>
            </a:r>
            <a:r>
              <a:rPr lang="zh-CN" altLang="en-US" sz="6000" dirty="0">
                <a:solidFill>
                  <a:schemeClr val="bg1"/>
                </a:solidFill>
                <a:latin typeface="Times New Roman" panose="02020603050405020304" pitchFamily="18" charset="0"/>
                <a:ea typeface="楷体" panose="02010609060101010101" pitchFamily="49" charset="-122"/>
              </a:rPr>
              <a:t>和 </a:t>
            </a:r>
            <a:r>
              <a:rPr lang="en-US" altLang="zh-CN" sz="6000" dirty="0">
                <a:solidFill>
                  <a:schemeClr val="bg1"/>
                </a:solidFill>
                <a:latin typeface="Times New Roman" panose="02020603050405020304" pitchFamily="18" charset="0"/>
                <a:ea typeface="楷体" panose="02010609060101010101" pitchFamily="49" charset="-122"/>
              </a:rPr>
              <a:t>DL </a:t>
            </a:r>
            <a:r>
              <a:rPr lang="zh-CN" altLang="en-US" sz="6000" dirty="0">
                <a:solidFill>
                  <a:schemeClr val="bg1"/>
                </a:solidFill>
                <a:latin typeface="Times New Roman" panose="02020603050405020304" pitchFamily="18" charset="0"/>
                <a:ea typeface="楷体" panose="02010609060101010101" pitchFamily="49" charset="-122"/>
              </a:rPr>
              <a:t>的决策透明性与偏差</a:t>
            </a:r>
          </a:p>
        </p:txBody>
      </p:sp>
      <p:sp>
        <p:nvSpPr>
          <p:cNvPr id="6" name="文本框 5">
            <a:extLst>
              <a:ext uri="{FF2B5EF4-FFF2-40B4-BE49-F238E27FC236}">
                <a16:creationId xmlns:a16="http://schemas.microsoft.com/office/drawing/2014/main" id="{D7BDCD4B-340F-4521-9A98-36DAE44AB2E5}"/>
              </a:ext>
            </a:extLst>
          </p:cNvPr>
          <p:cNvSpPr txBox="1"/>
          <p:nvPr/>
        </p:nvSpPr>
        <p:spPr>
          <a:xfrm>
            <a:off x="914401" y="1780488"/>
            <a:ext cx="9999132" cy="3970318"/>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生态与进化（</a:t>
            </a:r>
            <a:r>
              <a:rPr lang="en-US" altLang="zh-CN" sz="2200" b="1" dirty="0">
                <a:latin typeface="Times New Roman" panose="02020603050405020304" pitchFamily="18" charset="0"/>
                <a:ea typeface="楷体" panose="02010609060101010101" pitchFamily="49" charset="-122"/>
              </a:rPr>
              <a:t>E&amp;E</a:t>
            </a:r>
            <a:r>
              <a:rPr lang="zh-CN" altLang="en-US" sz="2200" b="1" dirty="0">
                <a:latin typeface="Times New Roman" panose="02020603050405020304" pitchFamily="18" charset="0"/>
                <a:ea typeface="楷体" panose="02010609060101010101" pitchFamily="49" charset="-122"/>
              </a:rPr>
              <a:t>）中的预测与研究</a:t>
            </a:r>
            <a:r>
              <a:rPr lang="zh-CN" altLang="en-US" sz="2200" b="1" dirty="0">
                <a:solidFill>
                  <a:srgbClr val="FF0000"/>
                </a:solidFill>
                <a:latin typeface="Times New Roman" panose="02020603050405020304" pitchFamily="18" charset="0"/>
                <a:ea typeface="楷体" panose="02010609060101010101" pitchFamily="49" charset="-122"/>
              </a:rPr>
              <a:t>常常与政策和决策紧密相连</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de Groot et al., 2010</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Sofaer</a:t>
            </a:r>
            <a:r>
              <a:rPr lang="en-US" altLang="zh-CN" sz="2200" b="1" dirty="0">
                <a:latin typeface="Times New Roman" panose="02020603050405020304" pitchFamily="18" charset="0"/>
                <a:ea typeface="楷体" panose="02010609060101010101" pitchFamily="49" charset="-122"/>
              </a:rPr>
              <a:t> et al., 2019</a:t>
            </a:r>
            <a:r>
              <a:rPr lang="zh-CN" altLang="en-US" sz="2200" b="1" dirty="0">
                <a:latin typeface="Times New Roman" panose="02020603050405020304" pitchFamily="18" charset="0"/>
                <a:ea typeface="楷体" panose="02010609060101010101" pitchFamily="49" charset="-122"/>
              </a:rPr>
              <a:t>）。随着机器学习（</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）模型在这一背景下的应用不断增加，例如用于保护规划（</a:t>
            </a:r>
            <a:r>
              <a:rPr lang="en-US" altLang="zh-CN" sz="2200" b="1" dirty="0" err="1">
                <a:latin typeface="Times New Roman" panose="02020603050405020304" pitchFamily="18" charset="0"/>
                <a:ea typeface="楷体" panose="02010609060101010101" pitchFamily="49" charset="-122"/>
              </a:rPr>
              <a:t>Huettmann</a:t>
            </a:r>
            <a:r>
              <a:rPr lang="en-US" altLang="zh-CN" sz="2200" b="1" dirty="0">
                <a:latin typeface="Times New Roman" panose="02020603050405020304" pitchFamily="18" charset="0"/>
                <a:ea typeface="楷体" panose="02010609060101010101" pitchFamily="49" charset="-122"/>
              </a:rPr>
              <a:t>, 2018</a:t>
            </a:r>
            <a:r>
              <a:rPr lang="zh-CN" altLang="en-US" sz="2200" b="1" dirty="0">
                <a:latin typeface="Times New Roman" panose="02020603050405020304" pitchFamily="18" charset="0"/>
                <a:ea typeface="楷体" panose="02010609060101010101" pitchFamily="49" charset="-122"/>
              </a:rPr>
              <a:t>）、管理决策（</a:t>
            </a:r>
            <a:r>
              <a:rPr lang="en-US" altLang="zh-CN" sz="2200" b="1" dirty="0">
                <a:latin typeface="Times New Roman" panose="02020603050405020304" pitchFamily="18" charset="0"/>
                <a:ea typeface="楷体" panose="02010609060101010101" pitchFamily="49" charset="-122"/>
              </a:rPr>
              <a:t>Humphries et al., 2018</a:t>
            </a:r>
            <a:r>
              <a:rPr lang="zh-CN" altLang="en-US" sz="2200" b="1" dirty="0">
                <a:latin typeface="Times New Roman" panose="02020603050405020304" pitchFamily="18" charset="0"/>
                <a:ea typeface="楷体" panose="02010609060101010101" pitchFamily="49" charset="-122"/>
              </a:rPr>
              <a:t>）、农业管理（如作物管理；</a:t>
            </a:r>
            <a:r>
              <a:rPr lang="en-US" altLang="zh-CN" sz="2200" b="1" dirty="0" err="1">
                <a:latin typeface="Times New Roman" panose="02020603050405020304" pitchFamily="18" charset="0"/>
                <a:ea typeface="楷体" panose="02010609060101010101" pitchFamily="49" charset="-122"/>
              </a:rPr>
              <a:t>Liakos</a:t>
            </a:r>
            <a:r>
              <a:rPr lang="en-US" altLang="zh-CN" sz="2200" b="1" dirty="0">
                <a:latin typeface="Times New Roman" panose="02020603050405020304" pitchFamily="18" charset="0"/>
                <a:ea typeface="楷体" panose="02010609060101010101" pitchFamily="49" charset="-122"/>
              </a:rPr>
              <a:t> et al., 2018</a:t>
            </a:r>
            <a:r>
              <a:rPr lang="zh-CN" altLang="en-US" sz="2200" b="1" dirty="0">
                <a:latin typeface="Times New Roman" panose="02020603050405020304" pitchFamily="18" charset="0"/>
                <a:ea typeface="楷体" panose="02010609060101010101" pitchFamily="49" charset="-122"/>
              </a:rPr>
              <a:t>）以及疾病防控（如 </a:t>
            </a:r>
            <a:r>
              <a:rPr lang="en-US" altLang="zh-CN" sz="2200" b="1" dirty="0">
                <a:latin typeface="Times New Roman" panose="02020603050405020304" pitchFamily="18" charset="0"/>
                <a:ea typeface="楷体" panose="02010609060101010101" pitchFamily="49" charset="-122"/>
              </a:rPr>
              <a:t>Romero et al., 2021</a:t>
            </a:r>
            <a:r>
              <a:rPr lang="zh-CN" altLang="en-US" sz="2200" b="1" dirty="0">
                <a:latin typeface="Times New Roman" panose="02020603050405020304" pitchFamily="18" charset="0"/>
                <a:ea typeface="楷体" panose="02010609060101010101" pitchFamily="49" charset="-122"/>
              </a:rPr>
              <a:t>），我们预计偏差与透明性问题将会出现，正如它们在其他领域已经暴露的一样（</a:t>
            </a:r>
            <a:r>
              <a:rPr lang="en-US" altLang="zh-CN" sz="2200" b="1" dirty="0">
                <a:latin typeface="Times New Roman" panose="02020603050405020304" pitchFamily="18" charset="0"/>
                <a:ea typeface="楷体" panose="02010609060101010101" pitchFamily="49" charset="-122"/>
              </a:rPr>
              <a:t>Hardt et al., 2016</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Vayena</a:t>
            </a:r>
            <a:r>
              <a:rPr lang="en-US" altLang="zh-CN" sz="2200" b="1" dirty="0">
                <a:latin typeface="Times New Roman" panose="02020603050405020304" pitchFamily="18" charset="0"/>
                <a:ea typeface="楷体" panose="02010609060101010101" pitchFamily="49" charset="-122"/>
              </a:rPr>
              <a:t> et al., 2018</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所谓透明性，指的是相关利益方可能会质疑：</a:t>
            </a:r>
            <a:r>
              <a:rPr lang="zh-CN" altLang="en-US" sz="2200" b="1" dirty="0">
                <a:solidFill>
                  <a:srgbClr val="FF0000"/>
                </a:solidFill>
                <a:latin typeface="Times New Roman" panose="02020603050405020304" pitchFamily="18" charset="0"/>
                <a:ea typeface="楷体" panose="02010609060101010101" pitchFamily="49" charset="-122"/>
              </a:rPr>
              <a:t>算法为何会做出某种预测，这些预测是否值得信赖</a:t>
            </a:r>
            <a:r>
              <a:rPr lang="zh-CN" altLang="en-US" sz="2200" b="1" dirty="0">
                <a:latin typeface="Times New Roman" panose="02020603050405020304" pitchFamily="18" charset="0"/>
                <a:ea typeface="楷体" panose="02010609060101010101" pitchFamily="49" charset="-122"/>
              </a:rPr>
              <a:t>。如果无法对这些问题给出令人满意的回答，</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决策可能会面临法律挑战。虽然并非无法解释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模型的决策逻辑（见下一小节关于可解释人工智能，</a:t>
            </a:r>
            <a:r>
              <a:rPr lang="en-US" altLang="zh-CN" sz="2200" b="1" dirty="0" err="1">
                <a:latin typeface="Times New Roman" panose="02020603050405020304" pitchFamily="18" charset="0"/>
                <a:ea typeface="楷体" panose="02010609060101010101" pitchFamily="49" charset="-122"/>
              </a:rPr>
              <a:t>xAI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的讨论），</a:t>
            </a:r>
            <a:r>
              <a:rPr lang="zh-CN" altLang="en-US" sz="2200" b="1" dirty="0">
                <a:solidFill>
                  <a:srgbClr val="FF0000"/>
                </a:solidFill>
                <a:latin typeface="Times New Roman" panose="02020603050405020304" pitchFamily="18" charset="0"/>
                <a:ea typeface="楷体" panose="02010609060101010101" pitchFamily="49" charset="-122"/>
              </a:rPr>
              <a:t>但与传统统计模型相比，理解和传达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决策逻辑无疑更具挑战性</a:t>
            </a:r>
            <a:r>
              <a:rPr lang="zh-CN" altLang="en-US" sz="2200" b="1" dirty="0">
                <a:latin typeface="Times New Roman" panose="02020603050405020304" pitchFamily="18" charset="0"/>
                <a:ea typeface="楷体" panose="02010609060101010101" pitchFamily="49" charset="-122"/>
              </a:rPr>
              <a:t>（见图 </a:t>
            </a:r>
            <a:r>
              <a:rPr lang="en-US" altLang="zh-CN" sz="2200" b="1" dirty="0">
                <a:latin typeface="Times New Roman" panose="02020603050405020304" pitchFamily="18" charset="0"/>
                <a:ea typeface="楷体" panose="02010609060101010101" pitchFamily="49" charset="-122"/>
              </a:rPr>
              <a:t>4</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385531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5.5 ML </a:t>
            </a:r>
            <a:r>
              <a:rPr lang="zh-CN" altLang="en-US" sz="6000" dirty="0">
                <a:solidFill>
                  <a:schemeClr val="bg1"/>
                </a:solidFill>
                <a:latin typeface="Times New Roman" panose="02020603050405020304" pitchFamily="18" charset="0"/>
                <a:ea typeface="楷体" panose="02010609060101010101" pitchFamily="49" charset="-122"/>
              </a:rPr>
              <a:t>和 </a:t>
            </a:r>
            <a:r>
              <a:rPr lang="en-US" altLang="zh-CN" sz="6000" dirty="0">
                <a:solidFill>
                  <a:schemeClr val="bg1"/>
                </a:solidFill>
                <a:latin typeface="Times New Roman" panose="02020603050405020304" pitchFamily="18" charset="0"/>
                <a:ea typeface="楷体" panose="02010609060101010101" pitchFamily="49" charset="-122"/>
              </a:rPr>
              <a:t>DL </a:t>
            </a:r>
            <a:r>
              <a:rPr lang="zh-CN" altLang="en-US" sz="6000" dirty="0">
                <a:solidFill>
                  <a:schemeClr val="bg1"/>
                </a:solidFill>
                <a:latin typeface="Times New Roman" panose="02020603050405020304" pitchFamily="18" charset="0"/>
                <a:ea typeface="楷体" panose="02010609060101010101" pitchFamily="49" charset="-122"/>
              </a:rPr>
              <a:t>的决策透明性与偏差</a:t>
            </a:r>
          </a:p>
        </p:txBody>
      </p:sp>
      <p:sp>
        <p:nvSpPr>
          <p:cNvPr id="6" name="文本框 5">
            <a:extLst>
              <a:ext uri="{FF2B5EF4-FFF2-40B4-BE49-F238E27FC236}">
                <a16:creationId xmlns:a16="http://schemas.microsoft.com/office/drawing/2014/main" id="{D7BDCD4B-340F-4521-9A98-36DAE44AB2E5}"/>
              </a:ext>
            </a:extLst>
          </p:cNvPr>
          <p:cNvSpPr txBox="1"/>
          <p:nvPr/>
        </p:nvSpPr>
        <p:spPr>
          <a:xfrm>
            <a:off x="461434" y="2474755"/>
            <a:ext cx="5084233" cy="2123658"/>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机器学习与深度学习（</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）算法在可实现精度与可解释性之间权衡关系的概念示意图。深度学习能够达到最高的预测精度，但其可解释性最低。</a:t>
            </a:r>
            <a:r>
              <a:rPr lang="en-US" altLang="zh-CN" sz="2200" b="1" dirty="0">
                <a:latin typeface="Times New Roman" panose="02020603050405020304" pitchFamily="18" charset="0"/>
                <a:ea typeface="楷体" panose="02010609060101010101" pitchFamily="49" charset="-122"/>
              </a:rPr>
              <a:t>BRT </a:t>
            </a:r>
            <a:r>
              <a:rPr lang="zh-CN" altLang="en-US" sz="2200" b="1" dirty="0">
                <a:latin typeface="Times New Roman" panose="02020603050405020304" pitchFamily="18" charset="0"/>
                <a:ea typeface="楷体" panose="02010609060101010101" pitchFamily="49" charset="-122"/>
              </a:rPr>
              <a:t>表示提升回归树（</a:t>
            </a:r>
            <a:r>
              <a:rPr lang="en-US" altLang="zh-CN" sz="2200" b="1" dirty="0">
                <a:latin typeface="Times New Roman" panose="02020603050405020304" pitchFamily="18" charset="0"/>
                <a:ea typeface="楷体" panose="02010609060101010101" pitchFamily="49" charset="-122"/>
              </a:rPr>
              <a:t>boosted regression trees</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RF </a:t>
            </a:r>
            <a:r>
              <a:rPr lang="zh-CN" altLang="en-US" sz="2200" b="1" dirty="0">
                <a:latin typeface="Times New Roman" panose="02020603050405020304" pitchFamily="18" charset="0"/>
                <a:ea typeface="楷体" panose="02010609060101010101" pitchFamily="49" charset="-122"/>
              </a:rPr>
              <a:t>表示随机森林（</a:t>
            </a:r>
            <a:r>
              <a:rPr lang="en-US" altLang="zh-CN" sz="2200" b="1" dirty="0">
                <a:latin typeface="Times New Roman" panose="02020603050405020304" pitchFamily="18" charset="0"/>
                <a:ea typeface="楷体" panose="02010609060101010101" pitchFamily="49" charset="-122"/>
              </a:rPr>
              <a:t>random forest</a:t>
            </a:r>
            <a:r>
              <a:rPr lang="zh-CN" altLang="en-US" sz="2200" b="1" dirty="0">
                <a:latin typeface="Times New Roman" panose="02020603050405020304" pitchFamily="18" charset="0"/>
                <a:ea typeface="楷体" panose="02010609060101010101" pitchFamily="49" charset="-122"/>
              </a:rPr>
              <a:t>）。</a:t>
            </a:r>
          </a:p>
        </p:txBody>
      </p:sp>
      <p:pic>
        <p:nvPicPr>
          <p:cNvPr id="4" name="图片 3">
            <a:extLst>
              <a:ext uri="{FF2B5EF4-FFF2-40B4-BE49-F238E27FC236}">
                <a16:creationId xmlns:a16="http://schemas.microsoft.com/office/drawing/2014/main" id="{73D469BB-B753-414E-B0F7-4C118ED7ECCA}"/>
              </a:ext>
            </a:extLst>
          </p:cNvPr>
          <p:cNvPicPr>
            <a:picLocks noChangeAspect="1"/>
          </p:cNvPicPr>
          <p:nvPr/>
        </p:nvPicPr>
        <p:blipFill>
          <a:blip r:embed="rId2"/>
          <a:stretch>
            <a:fillRect/>
          </a:stretch>
        </p:blipFill>
        <p:spPr>
          <a:xfrm>
            <a:off x="5960533" y="1183626"/>
            <a:ext cx="5979714" cy="5488108"/>
          </a:xfrm>
          <a:prstGeom prst="rect">
            <a:avLst/>
          </a:prstGeom>
        </p:spPr>
      </p:pic>
    </p:spTree>
    <p:extLst>
      <p:ext uri="{BB962C8B-B14F-4D97-AF65-F5344CB8AC3E}">
        <p14:creationId xmlns:p14="http://schemas.microsoft.com/office/powerpoint/2010/main" val="3956216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5.5 ML </a:t>
            </a:r>
            <a:r>
              <a:rPr lang="zh-CN" altLang="en-US" sz="6000" dirty="0">
                <a:solidFill>
                  <a:schemeClr val="bg1"/>
                </a:solidFill>
                <a:latin typeface="Times New Roman" panose="02020603050405020304" pitchFamily="18" charset="0"/>
                <a:ea typeface="楷体" panose="02010609060101010101" pitchFamily="49" charset="-122"/>
              </a:rPr>
              <a:t>和 </a:t>
            </a:r>
            <a:r>
              <a:rPr lang="en-US" altLang="zh-CN" sz="6000" dirty="0">
                <a:solidFill>
                  <a:schemeClr val="bg1"/>
                </a:solidFill>
                <a:latin typeface="Times New Roman" panose="02020603050405020304" pitchFamily="18" charset="0"/>
                <a:ea typeface="楷体" panose="02010609060101010101" pitchFamily="49" charset="-122"/>
              </a:rPr>
              <a:t>DL </a:t>
            </a:r>
            <a:r>
              <a:rPr lang="zh-CN" altLang="en-US" sz="6000" dirty="0">
                <a:solidFill>
                  <a:schemeClr val="bg1"/>
                </a:solidFill>
                <a:latin typeface="Times New Roman" panose="02020603050405020304" pitchFamily="18" charset="0"/>
                <a:ea typeface="楷体" panose="02010609060101010101" pitchFamily="49" charset="-122"/>
              </a:rPr>
              <a:t>的决策透明性与偏差</a:t>
            </a:r>
          </a:p>
        </p:txBody>
      </p:sp>
      <p:sp>
        <p:nvSpPr>
          <p:cNvPr id="6" name="文本框 5">
            <a:extLst>
              <a:ext uri="{FF2B5EF4-FFF2-40B4-BE49-F238E27FC236}">
                <a16:creationId xmlns:a16="http://schemas.microsoft.com/office/drawing/2014/main" id="{D7BDCD4B-340F-4521-9A98-36DAE44AB2E5}"/>
              </a:ext>
            </a:extLst>
          </p:cNvPr>
          <p:cNvSpPr txBox="1"/>
          <p:nvPr/>
        </p:nvSpPr>
        <p:spPr>
          <a:xfrm>
            <a:off x="914401" y="1526488"/>
            <a:ext cx="9999132" cy="4832092"/>
          </a:xfrm>
          <a:prstGeom prst="rect">
            <a:avLst/>
          </a:prstGeom>
          <a:noFill/>
        </p:spPr>
        <p:txBody>
          <a:bodyPr wrap="square" rtlCol="0">
            <a:spAutoFit/>
          </a:bodyPr>
          <a:lstStyle/>
          <a:p>
            <a:pPr algn="just">
              <a:spcAft>
                <a:spcPts val="1200"/>
              </a:spcAft>
            </a:pPr>
            <a:r>
              <a:rPr lang="zh-CN" altLang="en-US" sz="2200" b="1" dirty="0">
                <a:solidFill>
                  <a:srgbClr val="FF0000"/>
                </a:solidFill>
                <a:latin typeface="Times New Roman" panose="02020603050405020304" pitchFamily="18" charset="0"/>
                <a:ea typeface="楷体" panose="02010609060101010101" pitchFamily="49" charset="-122"/>
              </a:rPr>
              <a:t>透明性的缺乏也使得识别算法是否存在偏差更加困难</a:t>
            </a:r>
            <a:r>
              <a:rPr lang="zh-CN" altLang="en-US" sz="2200" b="1" dirty="0">
                <a:latin typeface="Times New Roman" panose="02020603050405020304" pitchFamily="18" charset="0"/>
                <a:ea typeface="楷体" panose="02010609060101010101" pitchFamily="49" charset="-122"/>
              </a:rPr>
              <a:t>。在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与 </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的语境中，</a:t>
            </a:r>
            <a:r>
              <a:rPr lang="zh-CN" altLang="en-US" sz="2200" b="1" dirty="0">
                <a:solidFill>
                  <a:srgbClr val="FF0000"/>
                </a:solidFill>
                <a:latin typeface="Times New Roman" panose="02020603050405020304" pitchFamily="18" charset="0"/>
                <a:ea typeface="楷体" panose="02010609060101010101" pitchFamily="49" charset="-122"/>
              </a:rPr>
              <a:t>偏差的涵义</a:t>
            </a:r>
            <a:r>
              <a:rPr lang="zh-CN" altLang="en-US" sz="2200" b="1" dirty="0">
                <a:latin typeface="Times New Roman" panose="02020603050405020304" pitchFamily="18" charset="0"/>
                <a:ea typeface="楷体" panose="02010609060101010101" pitchFamily="49" charset="-122"/>
              </a:rPr>
              <a:t>比统计学更为宽泛，既包括使用了</a:t>
            </a:r>
            <a:r>
              <a:rPr lang="zh-CN" altLang="en-US" sz="2200" b="1" dirty="0">
                <a:solidFill>
                  <a:srgbClr val="FF0000"/>
                </a:solidFill>
                <a:latin typeface="Times New Roman" panose="02020603050405020304" pitchFamily="18" charset="0"/>
                <a:ea typeface="楷体" panose="02010609060101010101" pitchFamily="49" charset="-122"/>
              </a:rPr>
              <a:t>不具代表性或社会上不可接受的训练数据，也包括使用了不应被纳入决策的特征</a:t>
            </a:r>
            <a:r>
              <a:rPr lang="zh-CN" altLang="en-US" sz="2200" b="1" dirty="0">
                <a:latin typeface="Times New Roman" panose="02020603050405020304" pitchFamily="18" charset="0"/>
                <a:ea typeface="楷体" panose="02010609060101010101" pitchFamily="49" charset="-122"/>
              </a:rPr>
              <a:t>（如性别、种族）。前一种情况通常出现在训练数据在群体或地区上存在</a:t>
            </a:r>
            <a:r>
              <a:rPr lang="zh-CN" altLang="en-US" sz="2200" b="1" dirty="0">
                <a:solidFill>
                  <a:srgbClr val="FF0000"/>
                </a:solidFill>
                <a:latin typeface="Times New Roman" panose="02020603050405020304" pitchFamily="18" charset="0"/>
                <a:ea typeface="楷体" panose="02010609060101010101" pitchFamily="49" charset="-122"/>
              </a:rPr>
              <a:t>不均衡采样</a:t>
            </a:r>
            <a:r>
              <a:rPr lang="zh-CN" altLang="en-US" sz="2200" b="1" dirty="0">
                <a:latin typeface="Times New Roman" panose="02020603050405020304" pitchFamily="18" charset="0"/>
                <a:ea typeface="楷体" panose="02010609060101010101" pitchFamily="49" charset="-122"/>
              </a:rPr>
              <a:t>时（</a:t>
            </a:r>
            <a:r>
              <a:rPr lang="en-US" altLang="zh-CN" sz="2200" b="1" dirty="0">
                <a:latin typeface="Times New Roman" panose="02020603050405020304" pitchFamily="18" charset="0"/>
                <a:ea typeface="楷体" panose="02010609060101010101" pitchFamily="49" charset="-122"/>
              </a:rPr>
              <a:t>Zou &amp; </a:t>
            </a:r>
            <a:r>
              <a:rPr lang="en-US" altLang="zh-CN" sz="2200" b="1" dirty="0" err="1">
                <a:latin typeface="Times New Roman" panose="02020603050405020304" pitchFamily="18" charset="0"/>
                <a:ea typeface="楷体" panose="02010609060101010101" pitchFamily="49" charset="-122"/>
              </a:rPr>
              <a:t>Schiebinger</a:t>
            </a:r>
            <a:r>
              <a:rPr lang="en-US" altLang="zh-CN" sz="2200" b="1" dirty="0">
                <a:latin typeface="Times New Roman" panose="02020603050405020304" pitchFamily="18" charset="0"/>
                <a:ea typeface="楷体" panose="02010609060101010101" pitchFamily="49" charset="-122"/>
              </a:rPr>
              <a:t>, 2018</a:t>
            </a:r>
            <a:r>
              <a:rPr lang="zh-CN" altLang="en-US" sz="2200" b="1" dirty="0">
                <a:latin typeface="Times New Roman" panose="02020603050405020304" pitchFamily="18" charset="0"/>
                <a:ea typeface="楷体" panose="02010609060101010101" pitchFamily="49" charset="-122"/>
              </a:rPr>
              <a:t>），从而导致算法学习结果缺乏代表性。在社会科学中，一个常见的例子是语言模型若训练于经典文学或历史语料，往往会学到带有</a:t>
            </a:r>
            <a:r>
              <a:rPr lang="zh-CN" altLang="en-US" sz="2200" b="1" dirty="0">
                <a:solidFill>
                  <a:srgbClr val="FF0000"/>
                </a:solidFill>
                <a:latin typeface="Times New Roman" panose="02020603050405020304" pitchFamily="18" charset="0"/>
                <a:ea typeface="楷体" panose="02010609060101010101" pitchFamily="49" charset="-122"/>
              </a:rPr>
              <a:t>性别偏见</a:t>
            </a:r>
            <a:r>
              <a:rPr lang="zh-CN" altLang="en-US" sz="2200" b="1" dirty="0">
                <a:latin typeface="Times New Roman" panose="02020603050405020304" pitchFamily="18" charset="0"/>
                <a:ea typeface="楷体" panose="02010609060101010101" pitchFamily="49" charset="-122"/>
              </a:rPr>
              <a:t>的词汇关联，例如“医生”更常与男性关联。对于 </a:t>
            </a:r>
            <a:r>
              <a:rPr lang="en-US" altLang="zh-CN" sz="2200" b="1" dirty="0">
                <a:latin typeface="Times New Roman" panose="02020603050405020304" pitchFamily="18" charset="0"/>
                <a:ea typeface="楷体" panose="02010609060101010101" pitchFamily="49" charset="-122"/>
              </a:rPr>
              <a:t>E&amp;E </a:t>
            </a:r>
            <a:r>
              <a:rPr lang="zh-CN" altLang="en-US" sz="2200" b="1" dirty="0">
                <a:latin typeface="Times New Roman" panose="02020603050405020304" pitchFamily="18" charset="0"/>
                <a:ea typeface="楷体" panose="02010609060101010101" pitchFamily="49" charset="-122"/>
              </a:rPr>
              <a:t>领域，数据偏差可能尤为突出，因为地理采样（</a:t>
            </a:r>
            <a:r>
              <a:rPr lang="en-US" altLang="zh-CN" sz="2200" b="1" dirty="0">
                <a:latin typeface="Times New Roman" panose="02020603050405020304" pitchFamily="18" charset="0"/>
                <a:ea typeface="楷体" panose="02010609060101010101" pitchFamily="49" charset="-122"/>
              </a:rPr>
              <a:t>Martin et al., 2012</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Meyer et al., 2016</a:t>
            </a:r>
            <a:r>
              <a:rPr lang="zh-CN" altLang="en-US" sz="2200" b="1" dirty="0">
                <a:latin typeface="Times New Roman" panose="02020603050405020304" pitchFamily="18" charset="0"/>
                <a:ea typeface="楷体" panose="02010609060101010101" pitchFamily="49" charset="-122"/>
              </a:rPr>
              <a:t>）和分类采样（</a:t>
            </a:r>
            <a:r>
              <a:rPr lang="en-US" altLang="zh-CN" sz="2200" b="1" dirty="0" err="1">
                <a:latin typeface="Times New Roman" panose="02020603050405020304" pitchFamily="18" charset="0"/>
                <a:ea typeface="楷体" panose="02010609060101010101" pitchFamily="49" charset="-122"/>
              </a:rPr>
              <a:t>Pyšek</a:t>
            </a:r>
            <a:r>
              <a:rPr lang="en-US" altLang="zh-CN" sz="2200" b="1" dirty="0">
                <a:latin typeface="Times New Roman" panose="02020603050405020304" pitchFamily="18" charset="0"/>
                <a:ea typeface="楷体" panose="02010609060101010101" pitchFamily="49" charset="-122"/>
              </a:rPr>
              <a:t> et al., 2008</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Trimble &amp; van </a:t>
            </a:r>
            <a:r>
              <a:rPr lang="en-US" altLang="zh-CN" sz="2200" b="1" dirty="0" err="1">
                <a:latin typeface="Times New Roman" panose="02020603050405020304" pitchFamily="18" charset="0"/>
                <a:ea typeface="楷体" panose="02010609060101010101" pitchFamily="49" charset="-122"/>
              </a:rPr>
              <a:t>Aarde</a:t>
            </a:r>
            <a:r>
              <a:rPr lang="en-US" altLang="zh-CN" sz="2200" b="1" dirty="0">
                <a:latin typeface="Times New Roman" panose="02020603050405020304" pitchFamily="18" charset="0"/>
                <a:ea typeface="楷体" panose="02010609060101010101" pitchFamily="49" charset="-122"/>
              </a:rPr>
              <a:t>, 2012</a:t>
            </a:r>
            <a:r>
              <a:rPr lang="zh-CN" altLang="en-US" sz="2200" b="1" dirty="0">
                <a:latin typeface="Times New Roman" panose="02020603050405020304" pitchFamily="18" charset="0"/>
                <a:ea typeface="楷体" panose="02010609060101010101" pitchFamily="49" charset="-122"/>
              </a:rPr>
              <a:t>）的偏差非常普遍。另一类偏差源于</a:t>
            </a:r>
            <a:r>
              <a:rPr lang="zh-CN" altLang="en-US" sz="2200" b="1" dirty="0">
                <a:solidFill>
                  <a:srgbClr val="FF0000"/>
                </a:solidFill>
                <a:latin typeface="Times New Roman" panose="02020603050405020304" pitchFamily="18" charset="0"/>
                <a:ea typeface="楷体" panose="02010609060101010101" pitchFamily="49" charset="-122"/>
              </a:rPr>
              <a:t>“不当特征”的使用，即数据本身可能具有代表性，但某些特征出于伦理原因不应被用于决策</a:t>
            </a:r>
            <a:r>
              <a:rPr lang="zh-CN" altLang="en-US" sz="2200" b="1" dirty="0">
                <a:latin typeface="Times New Roman" panose="02020603050405020304" pitchFamily="18" charset="0"/>
                <a:ea typeface="楷体" panose="02010609060101010101" pitchFamily="49" charset="-122"/>
              </a:rPr>
              <a:t>。难点在于，这些特征可能通过其他变量被隐含编码，从而仍然被 </a:t>
            </a:r>
            <a:r>
              <a:rPr lang="en-US" altLang="zh-CN" sz="2200" b="1" dirty="0">
                <a:latin typeface="Times New Roman" panose="02020603050405020304" pitchFamily="18" charset="0"/>
                <a:ea typeface="楷体" panose="02010609060101010101" pitchFamily="49" charset="-122"/>
              </a:rPr>
              <a:t>ML </a:t>
            </a:r>
            <a:r>
              <a:rPr lang="zh-CN" altLang="en-US" sz="2200" b="1" dirty="0">
                <a:latin typeface="Times New Roman" panose="02020603050405020304" pitchFamily="18" charset="0"/>
                <a:ea typeface="楷体" panose="02010609060101010101" pitchFamily="49" charset="-122"/>
              </a:rPr>
              <a:t>或 </a:t>
            </a:r>
            <a:r>
              <a:rPr lang="en-US" altLang="zh-CN" sz="2200" b="1" dirty="0">
                <a:latin typeface="Times New Roman" panose="02020603050405020304" pitchFamily="18" charset="0"/>
                <a:ea typeface="楷体" panose="02010609060101010101" pitchFamily="49" charset="-122"/>
              </a:rPr>
              <a:t>DL </a:t>
            </a:r>
            <a:r>
              <a:rPr lang="zh-CN" altLang="en-US" sz="2200" b="1" dirty="0">
                <a:latin typeface="Times New Roman" panose="02020603050405020304" pitchFamily="18" charset="0"/>
                <a:ea typeface="楷体" panose="02010609060101010101" pitchFamily="49" charset="-122"/>
              </a:rPr>
              <a:t>模型间接利用，即使它们并未明确出现在数据中（例如，通过城市居住区信息即可推断个体的族裔背景；</a:t>
            </a:r>
            <a:r>
              <a:rPr lang="en-US" altLang="zh-CN" sz="2200" b="1" dirty="0" err="1">
                <a:latin typeface="Times New Roman" panose="02020603050405020304" pitchFamily="18" charset="0"/>
                <a:ea typeface="楷体" panose="02010609060101010101" pitchFamily="49" charset="-122"/>
              </a:rPr>
              <a:t>Caliskan</a:t>
            </a:r>
            <a:r>
              <a:rPr lang="en-US" altLang="zh-CN" sz="2200" b="1" dirty="0">
                <a:latin typeface="Times New Roman" panose="02020603050405020304" pitchFamily="18" charset="0"/>
                <a:ea typeface="楷体" panose="02010609060101010101" pitchFamily="49" charset="-122"/>
              </a:rPr>
              <a:t> et al., 2017</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Feuerriegel</a:t>
            </a:r>
            <a:r>
              <a:rPr lang="en-US" altLang="zh-CN" sz="2200" b="1" dirty="0">
                <a:latin typeface="Times New Roman" panose="02020603050405020304" pitchFamily="18" charset="0"/>
                <a:ea typeface="楷体" panose="02010609060101010101" pitchFamily="49" charset="-122"/>
              </a:rPr>
              <a:t> et al., 2020</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Hardt et al., 2016</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544882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5.5 ML </a:t>
            </a:r>
            <a:r>
              <a:rPr lang="zh-CN" altLang="en-US" sz="6000" dirty="0">
                <a:solidFill>
                  <a:schemeClr val="bg1"/>
                </a:solidFill>
                <a:latin typeface="Times New Roman" panose="02020603050405020304" pitchFamily="18" charset="0"/>
                <a:ea typeface="楷体" panose="02010609060101010101" pitchFamily="49" charset="-122"/>
              </a:rPr>
              <a:t>和 </a:t>
            </a:r>
            <a:r>
              <a:rPr lang="en-US" altLang="zh-CN" sz="6000" dirty="0">
                <a:solidFill>
                  <a:schemeClr val="bg1"/>
                </a:solidFill>
                <a:latin typeface="Times New Roman" panose="02020603050405020304" pitchFamily="18" charset="0"/>
                <a:ea typeface="楷体" panose="02010609060101010101" pitchFamily="49" charset="-122"/>
              </a:rPr>
              <a:t>DL </a:t>
            </a:r>
            <a:r>
              <a:rPr lang="zh-CN" altLang="en-US" sz="6000" dirty="0">
                <a:solidFill>
                  <a:schemeClr val="bg1"/>
                </a:solidFill>
                <a:latin typeface="Times New Roman" panose="02020603050405020304" pitchFamily="18" charset="0"/>
                <a:ea typeface="楷体" panose="02010609060101010101" pitchFamily="49" charset="-122"/>
              </a:rPr>
              <a:t>的决策透明性与偏差</a:t>
            </a:r>
          </a:p>
        </p:txBody>
      </p:sp>
      <p:sp>
        <p:nvSpPr>
          <p:cNvPr id="6" name="文本框 5">
            <a:extLst>
              <a:ext uri="{FF2B5EF4-FFF2-40B4-BE49-F238E27FC236}">
                <a16:creationId xmlns:a16="http://schemas.microsoft.com/office/drawing/2014/main" id="{D7BDCD4B-340F-4521-9A98-36DAE44AB2E5}"/>
              </a:ext>
            </a:extLst>
          </p:cNvPr>
          <p:cNvSpPr txBox="1"/>
          <p:nvPr/>
        </p:nvSpPr>
        <p:spPr>
          <a:xfrm>
            <a:off x="677332" y="1374088"/>
            <a:ext cx="10524067" cy="2123658"/>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为了理解这些问题并寻找解决方案，</a:t>
            </a:r>
            <a:r>
              <a:rPr lang="zh-CN" altLang="en-US" sz="2200" b="1" dirty="0">
                <a:solidFill>
                  <a:srgbClr val="FF0000"/>
                </a:solidFill>
                <a:latin typeface="Times New Roman" panose="02020603050405020304" pitchFamily="18" charset="0"/>
                <a:ea typeface="楷体" panose="02010609060101010101" pitchFamily="49" charset="-122"/>
              </a:rPr>
              <a:t>“负责任与可信赖 </a:t>
            </a:r>
            <a:r>
              <a:rPr lang="en-US" altLang="zh-CN" sz="2200" b="1" dirty="0">
                <a:solidFill>
                  <a:srgbClr val="FF0000"/>
                </a:solidFill>
                <a:latin typeface="Times New Roman" panose="02020603050405020304" pitchFamily="18" charset="0"/>
                <a:ea typeface="楷体" panose="02010609060101010101" pitchFamily="49" charset="-122"/>
              </a:rPr>
              <a:t>AI”</a:t>
            </a:r>
            <a:r>
              <a:rPr lang="zh-CN" altLang="en-US" sz="2200" b="1" dirty="0">
                <a:latin typeface="Times New Roman" panose="02020603050405020304" pitchFamily="18" charset="0"/>
                <a:ea typeface="楷体" panose="02010609060101010101" pitchFamily="49" charset="-122"/>
              </a:rPr>
              <a:t>研究领域在人工智能与社会科学学科（社会学、心理学、法律）交叉处逐渐形成。该领域的重点是</a:t>
            </a:r>
            <a:r>
              <a:rPr lang="zh-CN" altLang="en-US" sz="2200" b="1" dirty="0">
                <a:solidFill>
                  <a:srgbClr val="FF0000"/>
                </a:solidFill>
                <a:latin typeface="Times New Roman" panose="02020603050405020304" pitchFamily="18" charset="0"/>
                <a:ea typeface="楷体" panose="02010609060101010101" pitchFamily="49" charset="-122"/>
              </a:rPr>
              <a:t>构建公平且可持续的 </a:t>
            </a:r>
            <a:r>
              <a:rPr lang="en-US" altLang="zh-CN" sz="2200" b="1" dirty="0">
                <a:solidFill>
                  <a:srgbClr val="FF0000"/>
                </a:solidFill>
                <a:latin typeface="Times New Roman" panose="02020603050405020304" pitchFamily="18" charset="0"/>
                <a:ea typeface="楷体" panose="02010609060101010101" pitchFamily="49" charset="-122"/>
              </a:rPr>
              <a:t>ML </a:t>
            </a:r>
            <a:r>
              <a:rPr lang="zh-CN" altLang="en-US" sz="2200" b="1" dirty="0">
                <a:solidFill>
                  <a:srgbClr val="FF0000"/>
                </a:solidFill>
                <a:latin typeface="Times New Roman" panose="02020603050405020304" pitchFamily="18" charset="0"/>
                <a:ea typeface="楷体" panose="02010609060101010101" pitchFamily="49" charset="-122"/>
              </a:rPr>
              <a:t>与 </a:t>
            </a:r>
            <a:r>
              <a:rPr lang="en-US" altLang="zh-CN" sz="2200" b="1" dirty="0">
                <a:solidFill>
                  <a:srgbClr val="FF0000"/>
                </a:solidFill>
                <a:latin typeface="Times New Roman" panose="02020603050405020304" pitchFamily="18" charset="0"/>
                <a:ea typeface="楷体" panose="02010609060101010101" pitchFamily="49" charset="-122"/>
              </a:rPr>
              <a:t>DL </a:t>
            </a:r>
            <a:r>
              <a:rPr lang="zh-CN" altLang="en-US" sz="2200" b="1" dirty="0">
                <a:solidFill>
                  <a:srgbClr val="FF0000"/>
                </a:solidFill>
                <a:latin typeface="Times New Roman" panose="02020603050405020304" pitchFamily="18" charset="0"/>
                <a:ea typeface="楷体" panose="02010609060101010101" pitchFamily="49" charset="-122"/>
              </a:rPr>
              <a:t>模型</a:t>
            </a:r>
            <a:r>
              <a:rPr lang="zh-CN" altLang="en-US" sz="2200" b="1" dirty="0">
                <a:latin typeface="Times New Roman" panose="02020603050405020304" pitchFamily="18" charset="0"/>
                <a:ea typeface="楷体" panose="02010609060101010101" pitchFamily="49" charset="-122"/>
              </a:rPr>
              <a:t>，避免其被误用或误解（</a:t>
            </a:r>
            <a:r>
              <a:rPr lang="en-US" altLang="zh-CN" sz="2200" b="1" dirty="0" err="1">
                <a:latin typeface="Times New Roman" panose="02020603050405020304" pitchFamily="18" charset="0"/>
                <a:ea typeface="楷体" panose="02010609060101010101" pitchFamily="49" charset="-122"/>
              </a:rPr>
              <a:t>Barredo</a:t>
            </a:r>
            <a:r>
              <a:rPr lang="en-US" altLang="zh-CN" sz="2200" b="1" dirty="0">
                <a:latin typeface="Times New Roman" panose="02020603050405020304" pitchFamily="18" charset="0"/>
                <a:ea typeface="楷体" panose="02010609060101010101" pitchFamily="49" charset="-122"/>
              </a:rPr>
              <a:t> Arrieta et al., 2020</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Wearn</a:t>
            </a:r>
            <a:r>
              <a:rPr lang="en-US" altLang="zh-CN" sz="2200" b="1" dirty="0">
                <a:latin typeface="Times New Roman" panose="02020603050405020304" pitchFamily="18" charset="0"/>
                <a:ea typeface="楷体" panose="02010609060101010101" pitchFamily="49" charset="-122"/>
              </a:rPr>
              <a:t> et al., 2019</a:t>
            </a:r>
            <a:r>
              <a:rPr lang="zh-CN" altLang="en-US" sz="2200" b="1" dirty="0">
                <a:latin typeface="Times New Roman" panose="02020603050405020304" pitchFamily="18" charset="0"/>
                <a:ea typeface="楷体" panose="02010609060101010101" pitchFamily="49" charset="-122"/>
              </a:rPr>
              <a:t>）。例如，可以通过算法方法检测偏差（</a:t>
            </a:r>
            <a:r>
              <a:rPr lang="en-US" altLang="zh-CN" sz="2200" b="1" dirty="0">
                <a:latin typeface="Times New Roman" panose="02020603050405020304" pitchFamily="18" charset="0"/>
                <a:ea typeface="楷体" panose="02010609060101010101" pitchFamily="49" charset="-122"/>
              </a:rPr>
              <a:t>Cirillo et al., 2020</a:t>
            </a:r>
            <a:r>
              <a:rPr lang="zh-CN" altLang="en-US" sz="2200" b="1" dirty="0">
                <a:latin typeface="Times New Roman" panose="02020603050405020304" pitchFamily="18" charset="0"/>
                <a:ea typeface="楷体" panose="02010609060101010101" pitchFamily="49" charset="-122"/>
              </a:rPr>
              <a:t>），并相应地对模型进行修正（</a:t>
            </a:r>
            <a:r>
              <a:rPr lang="en-US" altLang="zh-CN" sz="2200" b="1" dirty="0" err="1">
                <a:latin typeface="Times New Roman" panose="02020603050405020304" pitchFamily="18" charset="0"/>
                <a:ea typeface="楷体" panose="02010609060101010101" pitchFamily="49" charset="-122"/>
              </a:rPr>
              <a:t>Alvi</a:t>
            </a:r>
            <a:r>
              <a:rPr lang="en-US" altLang="zh-CN" sz="2200" b="1" dirty="0">
                <a:latin typeface="Times New Roman" panose="02020603050405020304" pitchFamily="18" charset="0"/>
                <a:ea typeface="楷体" panose="02010609060101010101" pitchFamily="49" charset="-122"/>
              </a:rPr>
              <a:t> et al., 2018</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Kim et al., 2019</a:t>
            </a:r>
            <a:r>
              <a:rPr lang="zh-CN" altLang="en-US" sz="2200" b="1" dirty="0">
                <a:latin typeface="Times New Roman" panose="02020603050405020304" pitchFamily="18" charset="0"/>
                <a:ea typeface="楷体" panose="02010609060101010101" pitchFamily="49" charset="-122"/>
              </a:rPr>
              <a:t>）；在训练过程中引入</a:t>
            </a:r>
            <a:r>
              <a:rPr lang="zh-CN" altLang="en-US" sz="2200" b="1" dirty="0">
                <a:solidFill>
                  <a:srgbClr val="FF0000"/>
                </a:solidFill>
                <a:latin typeface="Times New Roman" panose="02020603050405020304" pitchFamily="18" charset="0"/>
                <a:ea typeface="楷体" panose="02010609060101010101" pitchFamily="49" charset="-122"/>
              </a:rPr>
              <a:t>公平性指标</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确保弱势群体不会被忽视</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Liu &amp; Vicente, 2021</a:t>
            </a:r>
            <a:r>
              <a:rPr lang="zh-CN" altLang="en-US" sz="2200" b="1" dirty="0">
                <a:latin typeface="Times New Roman" panose="02020603050405020304" pitchFamily="18" charset="0"/>
                <a:ea typeface="楷体" panose="02010609060101010101" pitchFamily="49" charset="-122"/>
              </a:rPr>
              <a:t>）。</a:t>
            </a:r>
          </a:p>
        </p:txBody>
      </p:sp>
      <p:pic>
        <p:nvPicPr>
          <p:cNvPr id="9218" name="Picture 2" descr="Connecting the dots in trustworthy Artificial Intelligence: From AI  principles, ethics, and key requirements to responsible AI systems and  regulation. | Montreal AI Ethics Institute">
            <a:extLst>
              <a:ext uri="{FF2B5EF4-FFF2-40B4-BE49-F238E27FC236}">
                <a16:creationId xmlns:a16="http://schemas.microsoft.com/office/drawing/2014/main" id="{F42AB48F-6D62-4864-84AE-96D374536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32" y="3669004"/>
            <a:ext cx="5147735" cy="296859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458B1B8-A7B8-4051-9537-3A137A4221DB}"/>
              </a:ext>
            </a:extLst>
          </p:cNvPr>
          <p:cNvPicPr>
            <a:picLocks noChangeAspect="1"/>
          </p:cNvPicPr>
          <p:nvPr/>
        </p:nvPicPr>
        <p:blipFill>
          <a:blip r:embed="rId3"/>
          <a:stretch>
            <a:fillRect/>
          </a:stretch>
        </p:blipFill>
        <p:spPr>
          <a:xfrm>
            <a:off x="6201831" y="3585891"/>
            <a:ext cx="4804835" cy="3037451"/>
          </a:xfrm>
          <a:prstGeom prst="rect">
            <a:avLst/>
          </a:prstGeom>
        </p:spPr>
      </p:pic>
    </p:spTree>
    <p:extLst>
      <p:ext uri="{BB962C8B-B14F-4D97-AF65-F5344CB8AC3E}">
        <p14:creationId xmlns:p14="http://schemas.microsoft.com/office/powerpoint/2010/main" val="2452990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5.6</a:t>
            </a:r>
            <a:r>
              <a:rPr lang="zh-CN" altLang="en-US" sz="6000" dirty="0">
                <a:solidFill>
                  <a:schemeClr val="bg1"/>
                </a:solidFill>
                <a:latin typeface="Times New Roman" panose="02020603050405020304" pitchFamily="18" charset="0"/>
                <a:ea typeface="楷体" panose="02010609060101010101" pitchFamily="49" charset="-122"/>
              </a:rPr>
              <a:t> 可解释人工智能（</a:t>
            </a:r>
            <a:r>
              <a:rPr lang="en-US" altLang="zh-CN" sz="6000" dirty="0" err="1">
                <a:solidFill>
                  <a:schemeClr val="bg1"/>
                </a:solidFill>
                <a:latin typeface="Times New Roman" panose="02020603050405020304" pitchFamily="18" charset="0"/>
                <a:ea typeface="楷体" panose="02010609060101010101" pitchFamily="49" charset="-122"/>
              </a:rPr>
              <a:t>xAI</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914401" y="1526488"/>
            <a:ext cx="9999132" cy="3970318"/>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前面提到的</a:t>
            </a:r>
            <a:r>
              <a:rPr lang="zh-CN" altLang="en-US" sz="2200" b="1" dirty="0">
                <a:solidFill>
                  <a:srgbClr val="FF0000"/>
                </a:solidFill>
                <a:latin typeface="Times New Roman" panose="02020603050405020304" pitchFamily="18" charset="0"/>
                <a:ea typeface="楷体" panose="02010609060101010101" pitchFamily="49" charset="-122"/>
              </a:rPr>
              <a:t>透明性问题随着模型复杂度的提升而被进一步放大</a:t>
            </a:r>
            <a:r>
              <a:rPr lang="zh-CN" altLang="en-US" sz="2200" b="1" dirty="0">
                <a:latin typeface="Times New Roman" panose="02020603050405020304" pitchFamily="18" charset="0"/>
                <a:ea typeface="楷体" panose="02010609060101010101" pitchFamily="49" charset="-122"/>
              </a:rPr>
              <a:t>（图</a:t>
            </a:r>
            <a:r>
              <a:rPr lang="en-US" altLang="zh-CN" sz="2200" b="1" dirty="0">
                <a:latin typeface="Times New Roman" panose="02020603050405020304" pitchFamily="18" charset="0"/>
                <a:ea typeface="楷体" panose="02010609060101010101" pitchFamily="49" charset="-122"/>
              </a:rPr>
              <a:t>4</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Breiman</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2001b</a:t>
            </a:r>
            <a:r>
              <a:rPr lang="zh-CN" altLang="en-US" sz="2200" b="1" dirty="0">
                <a:latin typeface="Times New Roman" panose="02020603050405020304" pitchFamily="18" charset="0"/>
                <a:ea typeface="楷体" panose="02010609060101010101" pitchFamily="49" charset="-122"/>
              </a:rPr>
              <a:t>）。尽管一些算法可以提供特征重要性指标（如 </a:t>
            </a:r>
            <a:r>
              <a:rPr lang="en-US" altLang="zh-CN" sz="2200" b="1" dirty="0" err="1">
                <a:latin typeface="Times New Roman" panose="02020603050405020304" pitchFamily="18" charset="0"/>
                <a:ea typeface="楷体" panose="02010609060101010101" pitchFamily="49" charset="-122"/>
              </a:rPr>
              <a:t>Breiman</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2001a</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Friedman</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2001</a:t>
            </a:r>
            <a:r>
              <a:rPr lang="zh-CN" altLang="en-US" sz="2200" b="1" dirty="0">
                <a:latin typeface="Times New Roman" panose="02020603050405020304" pitchFamily="18" charset="0"/>
                <a:ea typeface="楷体" panose="02010609060101010101" pitchFamily="49" charset="-122"/>
              </a:rPr>
              <a:t>），但大多数机器学习算法通常不会给出简单的效应估计，也不会提供诸如置信区间（</a:t>
            </a:r>
            <a:r>
              <a:rPr lang="en-US" altLang="zh-CN" sz="2200" b="1" dirty="0">
                <a:latin typeface="Times New Roman" panose="02020603050405020304" pitchFamily="18" charset="0"/>
                <a:ea typeface="楷体" panose="02010609060101010101" pitchFamily="49" charset="-122"/>
              </a:rPr>
              <a:t>CI</a:t>
            </a:r>
            <a:r>
              <a:rPr lang="zh-CN" altLang="en-US" sz="2200" b="1" dirty="0">
                <a:latin typeface="Times New Roman" panose="02020603050405020304" pitchFamily="18" charset="0"/>
                <a:ea typeface="楷体" panose="02010609060101010101" pitchFamily="49" charset="-122"/>
              </a:rPr>
              <a:t>）或 </a:t>
            </a:r>
            <a:r>
              <a:rPr lang="en-US" altLang="zh-CN" sz="2200" b="1" dirty="0">
                <a:latin typeface="Times New Roman" panose="02020603050405020304" pitchFamily="18" charset="0"/>
                <a:ea typeface="楷体" panose="02010609060101010101" pitchFamily="49" charset="-122"/>
              </a:rPr>
              <a:t>p </a:t>
            </a:r>
            <a:r>
              <a:rPr lang="zh-CN" altLang="en-US" sz="2200" b="1" dirty="0">
                <a:latin typeface="Times New Roman" panose="02020603050405020304" pitchFamily="18" charset="0"/>
                <a:ea typeface="楷体" panose="02010609060101010101" pitchFamily="49" charset="-122"/>
              </a:rPr>
              <a:t>值之类的不确定性度量。</a:t>
            </a:r>
            <a:r>
              <a:rPr lang="zh-CN" altLang="en-US" sz="2200" b="1" dirty="0">
                <a:solidFill>
                  <a:srgbClr val="FF0000"/>
                </a:solidFill>
                <a:latin typeface="Times New Roman" panose="02020603050405020304" pitchFamily="18" charset="0"/>
                <a:ea typeface="楷体" panose="02010609060101010101" pitchFamily="49" charset="-122"/>
              </a:rPr>
              <a:t>这不仅带来了伦理透明性上的挑战，也为研究人员理解预测结果背后的科学原因造成了困难</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为解决这一问题，</a:t>
            </a:r>
            <a:r>
              <a:rPr lang="zh-CN" altLang="en-US" sz="2200" b="1" dirty="0">
                <a:solidFill>
                  <a:srgbClr val="FF0000"/>
                </a:solidFill>
                <a:latin typeface="Times New Roman" panose="02020603050405020304" pitchFamily="18" charset="0"/>
                <a:ea typeface="楷体" panose="02010609060101010101" pitchFamily="49" charset="-122"/>
              </a:rPr>
              <a:t>可解释人工智能（</a:t>
            </a:r>
            <a:r>
              <a:rPr lang="en-US" altLang="zh-CN" sz="2200" b="1" dirty="0" err="1">
                <a:solidFill>
                  <a:srgbClr val="FF0000"/>
                </a:solidFill>
                <a:latin typeface="Times New Roman" panose="02020603050405020304" pitchFamily="18" charset="0"/>
                <a:ea typeface="楷体" panose="02010609060101010101" pitchFamily="49" charset="-122"/>
              </a:rPr>
              <a:t>xAI</a:t>
            </a:r>
            <a:r>
              <a:rPr lang="zh-CN" altLang="en-US" sz="2200" b="1" dirty="0">
                <a:solidFill>
                  <a:srgbClr val="FF0000"/>
                </a:solidFill>
                <a:latin typeface="Times New Roman" panose="02020603050405020304" pitchFamily="18" charset="0"/>
                <a:ea typeface="楷体" panose="02010609060101010101" pitchFamily="49" charset="-122"/>
              </a:rPr>
              <a:t>）应运而生</a:t>
            </a:r>
            <a:r>
              <a:rPr lang="zh-CN" altLang="en-US" sz="2200" b="1" dirty="0">
                <a:latin typeface="Times New Roman" panose="02020603050405020304" pitchFamily="18" charset="0"/>
                <a:ea typeface="楷体" panose="02010609060101010101" pitchFamily="49" charset="-122"/>
              </a:rPr>
              <a:t>，其</a:t>
            </a:r>
            <a:r>
              <a:rPr lang="zh-CN" altLang="en-US" sz="2200" b="1" dirty="0">
                <a:solidFill>
                  <a:srgbClr val="FF0000"/>
                </a:solidFill>
                <a:latin typeface="Times New Roman" panose="02020603050405020304" pitchFamily="18" charset="0"/>
                <a:ea typeface="楷体" panose="02010609060101010101" pitchFamily="49" charset="-122"/>
              </a:rPr>
              <a:t>目标是开发工具以理解机器学习模型的预测逻辑</a:t>
            </a:r>
            <a:r>
              <a:rPr lang="zh-CN" altLang="en-US" sz="2200" b="1" dirty="0">
                <a:latin typeface="Times New Roman" panose="02020603050405020304" pitchFamily="18" charset="0"/>
                <a:ea typeface="楷体" panose="02010609060101010101" pitchFamily="49" charset="-122"/>
              </a:rPr>
              <a:t>。大多数 </a:t>
            </a:r>
            <a:r>
              <a:rPr lang="en-US" altLang="zh-CN" sz="2200" b="1" dirty="0" err="1">
                <a:latin typeface="Times New Roman" panose="02020603050405020304" pitchFamily="18" charset="0"/>
                <a:ea typeface="楷体" panose="02010609060101010101" pitchFamily="49" charset="-122"/>
              </a:rPr>
              <a:t>xAI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方法属于</a:t>
            </a:r>
            <a:r>
              <a:rPr lang="zh-CN" altLang="en-US" sz="2200" b="1" dirty="0">
                <a:solidFill>
                  <a:srgbClr val="FF0000"/>
                </a:solidFill>
                <a:latin typeface="Times New Roman" panose="02020603050405020304" pitchFamily="18" charset="0"/>
                <a:ea typeface="楷体" panose="02010609060101010101" pitchFamily="49" charset="-122"/>
              </a:rPr>
              <a:t>事后解释方法</a:t>
            </a:r>
            <a:r>
              <a:rPr lang="zh-CN" altLang="en-US" sz="2200" b="1" dirty="0">
                <a:latin typeface="Times New Roman" panose="02020603050405020304" pitchFamily="18" charset="0"/>
                <a:ea typeface="楷体" panose="02010609060101010101" pitchFamily="49" charset="-122"/>
              </a:rPr>
              <a:t>，即先训练模型，然后再对其进行分析（</a:t>
            </a:r>
            <a:r>
              <a:rPr lang="en-US" altLang="zh-CN" sz="2200" b="1" dirty="0" err="1">
                <a:latin typeface="Times New Roman" panose="02020603050405020304" pitchFamily="18" charset="0"/>
                <a:ea typeface="楷体" panose="02010609060101010101" pitchFamily="49" charset="-122"/>
              </a:rPr>
              <a:t>Barredo</a:t>
            </a:r>
            <a:r>
              <a:rPr lang="en-US" altLang="zh-CN" sz="2200" b="1" dirty="0">
                <a:latin typeface="Times New Roman" panose="02020603050405020304" pitchFamily="18" charset="0"/>
                <a:ea typeface="楷体" panose="02010609060101010101" pitchFamily="49" charset="-122"/>
              </a:rPr>
              <a:t> Arrieta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2020</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Lucas</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2020</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xAI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不同于一些听起来相似的方法，例如预测性特征画像（通过领域知识对特征进行分组，并通过纳入或排除它们来评估其预测能力；</a:t>
            </a:r>
            <a:r>
              <a:rPr lang="en-US" altLang="zh-CN" sz="2200" b="1" dirty="0">
                <a:latin typeface="Times New Roman" panose="02020603050405020304" pitchFamily="18" charset="0"/>
                <a:ea typeface="楷体" panose="02010609060101010101" pitchFamily="49" charset="-122"/>
              </a:rPr>
              <a:t>Han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2015</a:t>
            </a:r>
            <a:r>
              <a:rPr lang="zh-CN" altLang="en-US" sz="2200" b="1" dirty="0">
                <a:latin typeface="Times New Roman" panose="02020603050405020304" pitchFamily="18" charset="0"/>
                <a:ea typeface="楷体" panose="02010609060101010101" pitchFamily="49" charset="-122"/>
              </a:rPr>
              <a:t>），因为 </a:t>
            </a:r>
            <a:r>
              <a:rPr lang="en-US" altLang="zh-CN" sz="2200" b="1" dirty="0" err="1">
                <a:latin typeface="Times New Roman" panose="02020603050405020304" pitchFamily="18" charset="0"/>
                <a:ea typeface="楷体" panose="02010609060101010101" pitchFamily="49" charset="-122"/>
              </a:rPr>
              <a:t>xAI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的目标是理解模型本身。</a:t>
            </a:r>
          </a:p>
        </p:txBody>
      </p:sp>
    </p:spTree>
    <p:extLst>
      <p:ext uri="{BB962C8B-B14F-4D97-AF65-F5344CB8AC3E}">
        <p14:creationId xmlns:p14="http://schemas.microsoft.com/office/powerpoint/2010/main" val="1115267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5.6</a:t>
            </a:r>
            <a:r>
              <a:rPr lang="zh-CN" altLang="en-US" sz="6000" dirty="0">
                <a:solidFill>
                  <a:schemeClr val="bg1"/>
                </a:solidFill>
                <a:latin typeface="Times New Roman" panose="02020603050405020304" pitchFamily="18" charset="0"/>
                <a:ea typeface="楷体" panose="02010609060101010101" pitchFamily="49" charset="-122"/>
              </a:rPr>
              <a:t> 可解释人工智能（</a:t>
            </a:r>
            <a:r>
              <a:rPr lang="en-US" altLang="zh-CN" sz="6000" dirty="0" err="1">
                <a:solidFill>
                  <a:schemeClr val="bg1"/>
                </a:solidFill>
                <a:latin typeface="Times New Roman" panose="02020603050405020304" pitchFamily="18" charset="0"/>
                <a:ea typeface="楷体" panose="02010609060101010101" pitchFamily="49" charset="-122"/>
              </a:rPr>
              <a:t>xAI</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922867" y="2136088"/>
            <a:ext cx="9999132" cy="3293209"/>
          </a:xfrm>
          <a:prstGeom prst="rect">
            <a:avLst/>
          </a:prstGeom>
          <a:noFill/>
        </p:spPr>
        <p:txBody>
          <a:bodyPr wrap="square" rtlCol="0">
            <a:spAutoFit/>
          </a:bodyPr>
          <a:lstStyle/>
          <a:p>
            <a:pPr algn="just">
              <a:spcAft>
                <a:spcPts val="1200"/>
              </a:spcAft>
            </a:pPr>
            <a:r>
              <a:rPr lang="zh-CN" altLang="en-US" sz="2200" b="1" dirty="0">
                <a:solidFill>
                  <a:srgbClr val="FF0000"/>
                </a:solidFill>
                <a:latin typeface="Times New Roman" panose="02020603050405020304" pitchFamily="18" charset="0"/>
                <a:ea typeface="楷体" panose="02010609060101010101" pitchFamily="49" charset="-122"/>
              </a:rPr>
              <a:t>全局 </a:t>
            </a:r>
            <a:r>
              <a:rPr lang="en-US" altLang="zh-CN" sz="2200" b="1" dirty="0" err="1">
                <a:solidFill>
                  <a:srgbClr val="FF0000"/>
                </a:solidFill>
                <a:latin typeface="Times New Roman" panose="02020603050405020304" pitchFamily="18" charset="0"/>
                <a:ea typeface="楷体" panose="02010609060101010101" pitchFamily="49" charset="-122"/>
              </a:rPr>
              <a:t>xAI</a:t>
            </a:r>
            <a:r>
              <a:rPr lang="en-US" altLang="zh-CN" sz="2200" b="1" dirty="0">
                <a:solidFill>
                  <a:srgbClr val="FF0000"/>
                </a:solidFill>
                <a:latin typeface="Times New Roman" panose="02020603050405020304" pitchFamily="18" charset="0"/>
                <a:ea typeface="楷体" panose="02010609060101010101" pitchFamily="49" charset="-122"/>
              </a:rPr>
              <a:t> </a:t>
            </a:r>
            <a:r>
              <a:rPr lang="zh-CN" altLang="en-US" sz="2200" b="1" dirty="0">
                <a:solidFill>
                  <a:srgbClr val="FF0000"/>
                </a:solidFill>
                <a:latin typeface="Times New Roman" panose="02020603050405020304" pitchFamily="18" charset="0"/>
                <a:ea typeface="楷体" panose="02010609060101010101" pitchFamily="49" charset="-122"/>
              </a:rPr>
              <a:t>方法</a:t>
            </a:r>
            <a:r>
              <a:rPr lang="zh-CN" altLang="en-US" sz="2200" b="1" dirty="0">
                <a:latin typeface="Times New Roman" panose="02020603050405020304" pitchFamily="18" charset="0"/>
                <a:ea typeface="楷体" panose="02010609060101010101" pitchFamily="49" charset="-122"/>
              </a:rPr>
              <a:t>旨在通过</a:t>
            </a:r>
            <a:r>
              <a:rPr lang="zh-CN" altLang="en-US" sz="2200" b="1" dirty="0">
                <a:solidFill>
                  <a:srgbClr val="FF0000"/>
                </a:solidFill>
                <a:latin typeface="Times New Roman" panose="02020603050405020304" pitchFamily="18" charset="0"/>
                <a:ea typeface="楷体" panose="02010609060101010101" pitchFamily="49" charset="-122"/>
              </a:rPr>
              <a:t>生成变量重要性</a:t>
            </a:r>
            <a:r>
              <a:rPr lang="zh-CN" altLang="en-US" sz="2200" b="1" dirty="0">
                <a:latin typeface="Times New Roman" panose="02020603050405020304" pitchFamily="18" charset="0"/>
                <a:ea typeface="楷体" panose="02010609060101010101" pitchFamily="49" charset="-122"/>
              </a:rPr>
              <a:t>（类似于 </a:t>
            </a:r>
            <a:r>
              <a:rPr lang="en-US" altLang="zh-CN" sz="2200" b="1" dirty="0">
                <a:latin typeface="Times New Roman" panose="02020603050405020304" pitchFamily="18" charset="0"/>
                <a:ea typeface="楷体" panose="02010609060101010101" pitchFamily="49" charset="-122"/>
              </a:rPr>
              <a:t>RF </a:t>
            </a:r>
            <a:r>
              <a:rPr lang="zh-CN" altLang="en-US" sz="2200" b="1" dirty="0">
                <a:latin typeface="Times New Roman" panose="02020603050405020304" pitchFamily="18" charset="0"/>
                <a:ea typeface="楷体" panose="02010609060101010101" pitchFamily="49" charset="-122"/>
              </a:rPr>
              <a:t>和 </a:t>
            </a:r>
            <a:r>
              <a:rPr lang="en-US" altLang="zh-CN" sz="2200" b="1" dirty="0">
                <a:latin typeface="Times New Roman" panose="02020603050405020304" pitchFamily="18" charset="0"/>
                <a:ea typeface="楷体" panose="02010609060101010101" pitchFamily="49" charset="-122"/>
              </a:rPr>
              <a:t>BRT </a:t>
            </a:r>
            <a:r>
              <a:rPr lang="zh-CN" altLang="en-US" sz="2200" b="1" dirty="0">
                <a:latin typeface="Times New Roman" panose="02020603050405020304" pitchFamily="18" charset="0"/>
                <a:ea typeface="楷体" panose="02010609060101010101" pitchFamily="49" charset="-122"/>
              </a:rPr>
              <a:t>中的自然变量重要性；</a:t>
            </a:r>
            <a:r>
              <a:rPr lang="en-US" altLang="zh-CN" sz="2200" b="1" dirty="0">
                <a:latin typeface="Times New Roman" panose="02020603050405020304" pitchFamily="18" charset="0"/>
                <a:ea typeface="楷体" panose="02010609060101010101" pitchFamily="49" charset="-122"/>
              </a:rPr>
              <a:t>Fisher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2018</a:t>
            </a:r>
            <a:r>
              <a:rPr lang="zh-CN" altLang="en-US" sz="2200" b="1" dirty="0">
                <a:latin typeface="Times New Roman" panose="02020603050405020304" pitchFamily="18" charset="0"/>
                <a:ea typeface="楷体" panose="02010609060101010101" pitchFamily="49" charset="-122"/>
              </a:rPr>
              <a:t>）来总结模型，或通过用可解释模型近似原始模型来</a:t>
            </a:r>
            <a:r>
              <a:rPr lang="zh-CN" altLang="en-US" sz="2200" b="1" dirty="0">
                <a:solidFill>
                  <a:srgbClr val="FF0000"/>
                </a:solidFill>
                <a:latin typeface="Times New Roman" panose="02020603050405020304" pitchFamily="18" charset="0"/>
                <a:ea typeface="楷体" panose="02010609060101010101" pitchFamily="49" charset="-122"/>
              </a:rPr>
              <a:t>简化模型</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Molnar</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2020</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局部 </a:t>
            </a:r>
            <a:r>
              <a:rPr lang="en-US" altLang="zh-CN" sz="2200" b="1" dirty="0" err="1">
                <a:solidFill>
                  <a:srgbClr val="FF0000"/>
                </a:solidFill>
                <a:latin typeface="Times New Roman" panose="02020603050405020304" pitchFamily="18" charset="0"/>
                <a:ea typeface="楷体" panose="02010609060101010101" pitchFamily="49" charset="-122"/>
              </a:rPr>
              <a:t>xAI</a:t>
            </a:r>
            <a:r>
              <a:rPr lang="en-US" altLang="zh-CN" sz="2200" b="1" dirty="0">
                <a:solidFill>
                  <a:srgbClr val="FF0000"/>
                </a:solidFill>
                <a:latin typeface="Times New Roman" panose="02020603050405020304" pitchFamily="18" charset="0"/>
                <a:ea typeface="楷体" panose="02010609060101010101" pitchFamily="49" charset="-122"/>
              </a:rPr>
              <a:t> </a:t>
            </a:r>
            <a:r>
              <a:rPr lang="zh-CN" altLang="en-US" sz="2200" b="1" dirty="0">
                <a:solidFill>
                  <a:srgbClr val="FF0000"/>
                </a:solidFill>
                <a:latin typeface="Times New Roman" panose="02020603050405020304" pitchFamily="18" charset="0"/>
                <a:ea typeface="楷体" panose="02010609060101010101" pitchFamily="49" charset="-122"/>
              </a:rPr>
              <a:t>方法则尝试解释单个预测</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Ribeiro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2016</a:t>
            </a:r>
            <a:r>
              <a:rPr lang="zh-CN" altLang="en-US" sz="2200" b="1" dirty="0">
                <a:latin typeface="Times New Roman" panose="02020603050405020304" pitchFamily="18" charset="0"/>
                <a:ea typeface="楷体" panose="02010609060101010101" pitchFamily="49" charset="-122"/>
              </a:rPr>
              <a:t>）。例如，在生态与环境（</a:t>
            </a:r>
            <a:r>
              <a:rPr lang="en-US" altLang="zh-CN" sz="2200" b="1" dirty="0">
                <a:latin typeface="Times New Roman" panose="02020603050405020304" pitchFamily="18" charset="0"/>
                <a:ea typeface="楷体" panose="02010609060101010101" pitchFamily="49" charset="-122"/>
              </a:rPr>
              <a:t>E&amp;E</a:t>
            </a:r>
            <a:r>
              <a:rPr lang="zh-CN" altLang="en-US" sz="2200" b="1" dirty="0">
                <a:latin typeface="Times New Roman" panose="02020603050405020304" pitchFamily="18" charset="0"/>
                <a:ea typeface="楷体" panose="02010609060101010101" pitchFamily="49" charset="-122"/>
              </a:rPr>
              <a:t>）研究中，</a:t>
            </a:r>
            <a:r>
              <a:rPr lang="en-US" altLang="zh-CN" sz="2200" b="1" dirty="0" err="1">
                <a:latin typeface="Times New Roman" panose="02020603050405020304" pitchFamily="18" charset="0"/>
                <a:ea typeface="楷体" panose="02010609060101010101" pitchFamily="49" charset="-122"/>
              </a:rPr>
              <a:t>xAI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方法已被用于评估物种分布模型（</a:t>
            </a:r>
            <a:r>
              <a:rPr lang="en-US" altLang="zh-CN" sz="2200" b="1" dirty="0">
                <a:latin typeface="Times New Roman" panose="02020603050405020304" pitchFamily="18" charset="0"/>
                <a:ea typeface="楷体" panose="02010609060101010101" pitchFamily="49" charset="-122"/>
              </a:rPr>
              <a:t>SDMs</a:t>
            </a:r>
            <a:r>
              <a:rPr lang="zh-CN" altLang="en-US" sz="2200" b="1" dirty="0">
                <a:latin typeface="Times New Roman" panose="02020603050405020304" pitchFamily="18" charset="0"/>
                <a:ea typeface="楷体" panose="02010609060101010101" pitchFamily="49" charset="-122"/>
              </a:rPr>
              <a:t>）预测结果的可信度（</a:t>
            </a:r>
            <a:r>
              <a:rPr lang="en-US" altLang="zh-CN" sz="2200" b="1" dirty="0">
                <a:latin typeface="Times New Roman" panose="02020603050405020304" pitchFamily="18" charset="0"/>
                <a:ea typeface="楷体" panose="02010609060101010101" pitchFamily="49" charset="-122"/>
              </a:rPr>
              <a:t>Ryo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2021</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尽管关于这些方法的可靠性仍有许多悬而未决的问题，尤其是在特征共线性条件下（</a:t>
            </a:r>
            <a:r>
              <a:rPr lang="en-US" altLang="zh-CN" sz="2200" b="1" dirty="0">
                <a:latin typeface="Times New Roman" panose="02020603050405020304" pitchFamily="18" charset="0"/>
                <a:ea typeface="楷体" panose="02010609060101010101" pitchFamily="49" charset="-122"/>
              </a:rPr>
              <a:t>Hooker &amp; </a:t>
            </a:r>
            <a:r>
              <a:rPr lang="en-US" altLang="zh-CN" sz="2200" b="1" dirty="0" err="1">
                <a:latin typeface="Times New Roman" panose="02020603050405020304" pitchFamily="18" charset="0"/>
                <a:ea typeface="楷体" panose="02010609060101010101" pitchFamily="49" charset="-122"/>
              </a:rPr>
              <a:t>Mentch</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Yu </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2021</a:t>
            </a:r>
            <a:r>
              <a:rPr lang="zh-CN" altLang="en-US" sz="2200" b="1" dirty="0">
                <a:latin typeface="Times New Roman" panose="02020603050405020304" pitchFamily="18" charset="0"/>
                <a:ea typeface="楷体" panose="02010609060101010101" pitchFamily="49" charset="-122"/>
              </a:rPr>
              <a:t>，但参见 </a:t>
            </a:r>
            <a:r>
              <a:rPr lang="en-US" altLang="zh-CN" sz="2200" b="1" dirty="0" err="1">
                <a:latin typeface="Times New Roman" panose="02020603050405020304" pitchFamily="18" charset="0"/>
                <a:ea typeface="楷体" panose="02010609060101010101" pitchFamily="49" charset="-122"/>
              </a:rPr>
              <a:t>Apley</a:t>
            </a:r>
            <a:r>
              <a:rPr lang="en-US" altLang="zh-CN" sz="2200" b="1" dirty="0">
                <a:latin typeface="Times New Roman" panose="02020603050405020304" pitchFamily="18" charset="0"/>
                <a:ea typeface="楷体" panose="02010609060101010101" pitchFamily="49" charset="-122"/>
              </a:rPr>
              <a:t> &amp; Zhu</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2020</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xAI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正逐渐成为使用机器学习模型时不可或缺的工具，并且</a:t>
            </a:r>
            <a:r>
              <a:rPr lang="zh-CN" altLang="en-US" sz="2200" b="1" dirty="0">
                <a:solidFill>
                  <a:srgbClr val="FF0000"/>
                </a:solidFill>
                <a:latin typeface="Times New Roman" panose="02020603050405020304" pitchFamily="18" charset="0"/>
                <a:ea typeface="楷体" panose="02010609060101010101" pitchFamily="49" charset="-122"/>
              </a:rPr>
              <a:t>未来很可能会出现针对生态学应用的专门化 </a:t>
            </a:r>
            <a:r>
              <a:rPr lang="en-US" altLang="zh-CN" sz="2200" b="1" dirty="0" err="1">
                <a:solidFill>
                  <a:srgbClr val="FF0000"/>
                </a:solidFill>
                <a:latin typeface="Times New Roman" panose="02020603050405020304" pitchFamily="18" charset="0"/>
                <a:ea typeface="楷体" panose="02010609060101010101" pitchFamily="49" charset="-122"/>
              </a:rPr>
              <a:t>xAI</a:t>
            </a:r>
            <a:r>
              <a:rPr lang="en-US" altLang="zh-CN" sz="2200" b="1" dirty="0">
                <a:solidFill>
                  <a:srgbClr val="FF0000"/>
                </a:solidFill>
                <a:latin typeface="Times New Roman" panose="02020603050405020304" pitchFamily="18" charset="0"/>
                <a:ea typeface="楷体" panose="02010609060101010101" pitchFamily="49" charset="-122"/>
              </a:rPr>
              <a:t> </a:t>
            </a:r>
            <a:r>
              <a:rPr lang="zh-CN" altLang="en-US" sz="2200" b="1" dirty="0">
                <a:solidFill>
                  <a:srgbClr val="FF0000"/>
                </a:solidFill>
                <a:latin typeface="Times New Roman" panose="02020603050405020304" pitchFamily="18" charset="0"/>
                <a:ea typeface="楷体" panose="02010609060101010101" pitchFamily="49" charset="-122"/>
              </a:rPr>
              <a:t>方法</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318299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5.7 </a:t>
            </a:r>
            <a:r>
              <a:rPr lang="zh-CN" altLang="en-US" sz="6000" dirty="0">
                <a:solidFill>
                  <a:schemeClr val="bg1"/>
                </a:solidFill>
                <a:latin typeface="Times New Roman" panose="02020603050405020304" pitchFamily="18" charset="0"/>
                <a:ea typeface="楷体" panose="02010609060101010101" pitchFamily="49" charset="-122"/>
              </a:rPr>
              <a:t>机器学习中的因果推断</a:t>
            </a:r>
          </a:p>
        </p:txBody>
      </p:sp>
      <p:sp>
        <p:nvSpPr>
          <p:cNvPr id="6" name="文本框 5">
            <a:extLst>
              <a:ext uri="{FF2B5EF4-FFF2-40B4-BE49-F238E27FC236}">
                <a16:creationId xmlns:a16="http://schemas.microsoft.com/office/drawing/2014/main" id="{D7BDCD4B-340F-4521-9A98-36DAE44AB2E5}"/>
              </a:ext>
            </a:extLst>
          </p:cNvPr>
          <p:cNvSpPr txBox="1"/>
          <p:nvPr/>
        </p:nvSpPr>
        <p:spPr>
          <a:xfrm>
            <a:off x="914401" y="1475688"/>
            <a:ext cx="9999132" cy="4985980"/>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最后，模型经常会出现“</a:t>
            </a:r>
            <a:r>
              <a:rPr lang="zh-CN" altLang="en-US" sz="2200" b="1" dirty="0">
                <a:solidFill>
                  <a:srgbClr val="FF0000"/>
                </a:solidFill>
                <a:latin typeface="Times New Roman" panose="02020603050405020304" pitchFamily="18" charset="0"/>
                <a:ea typeface="楷体" panose="02010609060101010101" pitchFamily="49" charset="-122"/>
              </a:rPr>
              <a:t>给出正确答案，但理由却是错误的</a:t>
            </a:r>
            <a:r>
              <a:rPr lang="zh-CN" altLang="en-US" sz="2200" b="1" dirty="0">
                <a:latin typeface="Times New Roman" panose="02020603050405020304" pitchFamily="18" charset="0"/>
                <a:ea typeface="楷体" panose="02010609060101010101" pitchFamily="49" charset="-122"/>
              </a:rPr>
              <a:t>”这种情况。有时甚至更容易因为错误的原因而得到良好的预测表现。一个典型的例子是严重的特征共线性：</a:t>
            </a:r>
            <a:r>
              <a:rPr lang="zh-CN" altLang="en-US" sz="2200" b="1" dirty="0">
                <a:solidFill>
                  <a:srgbClr val="FF0000"/>
                </a:solidFill>
                <a:latin typeface="Times New Roman" panose="02020603050405020304" pitchFamily="18" charset="0"/>
                <a:ea typeface="楷体" panose="02010609060101010101" pitchFamily="49" charset="-122"/>
              </a:rPr>
              <a:t>当所有特征都被纳入模型时，估计的不确定性会增加</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Greenland, 2003; Lederer et al., 2018</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而移除某些特征，即使这些特征与响应变量存在因果联系，反而可能提升预测性能</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Arif</a:t>
            </a:r>
            <a:r>
              <a:rPr lang="en-US" altLang="zh-CN" sz="2200" b="1" dirty="0">
                <a:latin typeface="Times New Roman" panose="02020603050405020304" pitchFamily="18" charset="0"/>
                <a:ea typeface="楷体" panose="02010609060101010101" pitchFamily="49" charset="-122"/>
              </a:rPr>
              <a:t> &amp; MacNeil, 2022; </a:t>
            </a:r>
            <a:r>
              <a:rPr lang="en-US" altLang="zh-CN" sz="2200" b="1" dirty="0" err="1">
                <a:latin typeface="Times New Roman" panose="02020603050405020304" pitchFamily="18" charset="0"/>
                <a:ea typeface="楷体" panose="02010609060101010101" pitchFamily="49" charset="-122"/>
              </a:rPr>
              <a:t>Dormann</a:t>
            </a:r>
            <a:r>
              <a:rPr lang="en-US" altLang="zh-CN" sz="2200" b="1" dirty="0">
                <a:latin typeface="Times New Roman" panose="02020603050405020304" pitchFamily="18" charset="0"/>
                <a:ea typeface="楷体" panose="02010609060101010101" pitchFamily="49" charset="-122"/>
              </a:rPr>
              <a:t> et al., 2013; </a:t>
            </a:r>
            <a:r>
              <a:rPr lang="en-US" altLang="zh-CN" sz="2200" b="1" dirty="0" err="1">
                <a:latin typeface="Times New Roman" panose="02020603050405020304" pitchFamily="18" charset="0"/>
                <a:ea typeface="楷体" panose="02010609060101010101" pitchFamily="49" charset="-122"/>
              </a:rPr>
              <a:t>Hoerl</a:t>
            </a:r>
            <a:r>
              <a:rPr lang="en-US" altLang="zh-CN" sz="2200" b="1" dirty="0">
                <a:latin typeface="Times New Roman" panose="02020603050405020304" pitchFamily="18" charset="0"/>
                <a:ea typeface="楷体" panose="02010609060101010101" pitchFamily="49" charset="-122"/>
              </a:rPr>
              <a:t> &amp; Kennard, 1970</a:t>
            </a:r>
            <a:r>
              <a:rPr lang="zh-CN" altLang="en-US" sz="2200" b="1" dirty="0">
                <a:latin typeface="Times New Roman" panose="02020603050405020304" pitchFamily="18" charset="0"/>
                <a:ea typeface="楷体" panose="02010609060101010101" pitchFamily="49" charset="-122"/>
              </a:rPr>
              <a:t>）。有趣的是，如今机器学习中被广泛应用的一些正则化技术，最初就是为了缓解共线性问题而提出的（</a:t>
            </a:r>
            <a:r>
              <a:rPr lang="en-US" altLang="zh-CN" sz="2200" b="1" dirty="0" err="1">
                <a:latin typeface="Times New Roman" panose="02020603050405020304" pitchFamily="18" charset="0"/>
                <a:ea typeface="楷体" panose="02010609060101010101" pitchFamily="49" charset="-122"/>
              </a:rPr>
              <a:t>Hoerl</a:t>
            </a:r>
            <a:r>
              <a:rPr lang="en-US" altLang="zh-CN" sz="2200" b="1" dirty="0">
                <a:latin typeface="Times New Roman" panose="02020603050405020304" pitchFamily="18" charset="0"/>
                <a:ea typeface="楷体" panose="02010609060101010101" pitchFamily="49" charset="-122"/>
              </a:rPr>
              <a:t> &amp; Kennard, 1970; Lederer et al., 2018</a:t>
            </a:r>
            <a:r>
              <a:rPr lang="zh-CN" altLang="en-US" sz="2200" b="1" dirty="0">
                <a:latin typeface="Times New Roman" panose="02020603050405020304" pitchFamily="18" charset="0"/>
                <a:ea typeface="楷体" panose="02010609060101010101" pitchFamily="49" charset="-122"/>
              </a:rPr>
              <a:t>）。然而，这并不意味着它们必然能够在两个高度共线的特征中“正确选择”那个真正具有因果关系的变量（</a:t>
            </a:r>
            <a:r>
              <a:rPr lang="en-US" altLang="zh-CN" sz="2200" b="1" dirty="0">
                <a:latin typeface="Times New Roman" panose="02020603050405020304" pitchFamily="18" charset="0"/>
                <a:ea typeface="楷体" panose="02010609060101010101" pitchFamily="49" charset="-122"/>
              </a:rPr>
              <a:t>Zou &amp; Hastie, 2005</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由于机器学习算法主要是为了</a:t>
            </a:r>
            <a:r>
              <a:rPr lang="zh-CN" altLang="en-US" sz="2200" b="1" dirty="0">
                <a:solidFill>
                  <a:srgbClr val="FF0000"/>
                </a:solidFill>
                <a:latin typeface="Times New Roman" panose="02020603050405020304" pitchFamily="18" charset="0"/>
                <a:ea typeface="楷体" panose="02010609060101010101" pitchFamily="49" charset="-122"/>
              </a:rPr>
              <a:t>优化预测性能</a:t>
            </a:r>
            <a:r>
              <a:rPr lang="zh-CN" altLang="en-US" sz="2200" b="1" dirty="0">
                <a:latin typeface="Times New Roman" panose="02020603050405020304" pitchFamily="18" charset="0"/>
                <a:ea typeface="楷体" panose="02010609060101010101" pitchFamily="49" charset="-122"/>
              </a:rPr>
              <a:t>，因此通常我们</a:t>
            </a:r>
            <a:r>
              <a:rPr lang="zh-CN" altLang="en-US" sz="2200" b="1" dirty="0">
                <a:solidFill>
                  <a:srgbClr val="FF0000"/>
                </a:solidFill>
                <a:latin typeface="Times New Roman" panose="02020603050405020304" pitchFamily="18" charset="0"/>
                <a:ea typeface="楷体" panose="02010609060101010101" pitchFamily="49" charset="-122"/>
              </a:rPr>
              <a:t>不应假设它们能够自动学习输入特征与响应变量之间的真实因果依赖关系</a:t>
            </a:r>
            <a:r>
              <a:rPr lang="zh-CN" altLang="en-US" sz="2200" b="1" dirty="0">
                <a:latin typeface="Times New Roman" panose="02020603050405020304" pitchFamily="18" charset="0"/>
                <a:ea typeface="楷体" panose="02010609060101010101" pitchFamily="49" charset="-122"/>
              </a:rPr>
              <a:t>（见 </a:t>
            </a:r>
            <a:r>
              <a:rPr lang="en-US" altLang="zh-CN" sz="2200" b="1" dirty="0">
                <a:latin typeface="Times New Roman" panose="02020603050405020304" pitchFamily="18" charset="0"/>
                <a:ea typeface="楷体" panose="02010609060101010101" pitchFamily="49" charset="-122"/>
              </a:rPr>
              <a:t>Box 4</a:t>
            </a:r>
            <a:r>
              <a:rPr lang="zh-CN" altLang="en-US" sz="2200" b="1" dirty="0">
                <a:latin typeface="Times New Roman" panose="02020603050405020304" pitchFamily="18" charset="0"/>
                <a:ea typeface="楷体" panose="02010609060101010101" pitchFamily="49" charset="-122"/>
              </a:rPr>
              <a:t>）。这也意味着，我们不能简单地把可解释人工智能（</a:t>
            </a:r>
            <a:r>
              <a:rPr lang="en-US" altLang="zh-CN" sz="2200" b="1" dirty="0" err="1">
                <a:latin typeface="Times New Roman" panose="02020603050405020304" pitchFamily="18" charset="0"/>
                <a:ea typeface="楷体" panose="02010609060101010101" pitchFamily="49" charset="-122"/>
              </a:rPr>
              <a:t>xAI</a:t>
            </a:r>
            <a:r>
              <a:rPr lang="zh-CN" altLang="en-US" sz="2200" b="1" dirty="0">
                <a:latin typeface="Times New Roman" panose="02020603050405020304" pitchFamily="18" charset="0"/>
                <a:ea typeface="楷体" panose="02010609060101010101" pitchFamily="49" charset="-122"/>
              </a:rPr>
              <a:t>）的指标解读为“效应估计”</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某个特征在模型中被大量使用，</a:t>
            </a:r>
            <a:r>
              <a:rPr lang="zh-CN" altLang="en-US" sz="2200" b="1" dirty="0">
                <a:solidFill>
                  <a:srgbClr val="FF0000"/>
                </a:solidFill>
                <a:latin typeface="Times New Roman" panose="02020603050405020304" pitchFamily="18" charset="0"/>
                <a:ea typeface="楷体" panose="02010609060101010101" pitchFamily="49" charset="-122"/>
              </a:rPr>
              <a:t>可能确实是因为它对响应具有生物学或生态学效应，但也可能只是因为它与其他特征存在相关性</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Genuer</a:t>
            </a:r>
            <a:r>
              <a:rPr lang="en-US" altLang="zh-CN" sz="2200" b="1" dirty="0">
                <a:latin typeface="Times New Roman" panose="02020603050405020304" pitchFamily="18" charset="0"/>
                <a:ea typeface="楷体" panose="02010609060101010101" pitchFamily="49" charset="-122"/>
              </a:rPr>
              <a:t> et al., 2010</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2008203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5.7 </a:t>
            </a:r>
            <a:r>
              <a:rPr lang="zh-CN" altLang="en-US" sz="6000" dirty="0">
                <a:solidFill>
                  <a:schemeClr val="bg1"/>
                </a:solidFill>
                <a:latin typeface="Times New Roman" panose="02020603050405020304" pitchFamily="18" charset="0"/>
                <a:ea typeface="楷体" panose="02010609060101010101" pitchFamily="49" charset="-122"/>
              </a:rPr>
              <a:t>机器学习中的因果推断</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45067" y="1399487"/>
            <a:ext cx="10515599" cy="4985980"/>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尽管如此，仍有一些有趣的思路可以利用机器学习开展（因果）数据分析。例如，在</a:t>
            </a:r>
            <a:r>
              <a:rPr lang="zh-CN" altLang="en-US" sz="2200" b="1" dirty="0">
                <a:solidFill>
                  <a:srgbClr val="FF0000"/>
                </a:solidFill>
                <a:latin typeface="Times New Roman" panose="02020603050405020304" pitchFamily="18" charset="0"/>
                <a:ea typeface="楷体" panose="02010609060101010101" pitchFamily="49" charset="-122"/>
              </a:rPr>
              <a:t>面对高维数据集、传统统计工具难以处理的情况下，可以借助机器学习和</a:t>
            </a:r>
            <a:r>
              <a:rPr lang="en-US" altLang="zh-CN" sz="2200" b="1" dirty="0" err="1">
                <a:solidFill>
                  <a:srgbClr val="FF0000"/>
                </a:solidFill>
                <a:latin typeface="Times New Roman" panose="02020603050405020304" pitchFamily="18" charset="0"/>
                <a:ea typeface="楷体" panose="02010609060101010101" pitchFamily="49" charset="-122"/>
              </a:rPr>
              <a:t>xAI</a:t>
            </a:r>
            <a:r>
              <a:rPr lang="zh-CN" altLang="en-US" sz="2200" b="1" dirty="0">
                <a:solidFill>
                  <a:srgbClr val="FF0000"/>
                </a:solidFill>
                <a:latin typeface="Times New Roman" panose="02020603050405020304" pitchFamily="18" charset="0"/>
                <a:ea typeface="楷体" panose="02010609060101010101" pitchFamily="49" charset="-122"/>
              </a:rPr>
              <a:t>方法来识别潜在的模式或重要特征</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Lucas, 2020; Pichler et al., 2020</a:t>
            </a:r>
            <a:r>
              <a:rPr lang="zh-CN" altLang="en-US" sz="2200" b="1" dirty="0">
                <a:latin typeface="Times New Roman" panose="02020603050405020304" pitchFamily="18" charset="0"/>
                <a:ea typeface="楷体" panose="02010609060101010101" pitchFamily="49" charset="-122"/>
              </a:rPr>
              <a:t>），随后再在验证性分析中进行检验。此外，还可以基于因果分析的结果，</a:t>
            </a:r>
            <a:r>
              <a:rPr lang="zh-CN" altLang="en-US" sz="2200" b="1" dirty="0">
                <a:solidFill>
                  <a:srgbClr val="FF0000"/>
                </a:solidFill>
                <a:latin typeface="Times New Roman" panose="02020603050405020304" pitchFamily="18" charset="0"/>
                <a:ea typeface="楷体" panose="02010609060101010101" pitchFamily="49" charset="-122"/>
              </a:rPr>
              <a:t>预先筛选与因果推断理念一致的特征</a:t>
            </a:r>
            <a:r>
              <a:rPr lang="zh-CN" altLang="en-US" sz="2200" b="1" dirty="0">
                <a:latin typeface="Times New Roman" panose="02020603050405020304" pitchFamily="18" charset="0"/>
                <a:ea typeface="楷体" panose="02010609060101010101" pitchFamily="49" charset="-122"/>
              </a:rPr>
              <a:t>。在这种选择方式下，由于机器学习算法具有更强的灵活性，它们能够更精确地控制混杂变量，并可用于估计处理效应的因果效应（</a:t>
            </a:r>
            <a:r>
              <a:rPr lang="en-US" altLang="zh-CN" sz="2200" b="1" dirty="0" err="1">
                <a:latin typeface="Times New Roman" panose="02020603050405020304" pitchFamily="18" charset="0"/>
                <a:ea typeface="楷体" panose="02010609060101010101" pitchFamily="49" charset="-122"/>
              </a:rPr>
              <a:t>Chernozhukov</a:t>
            </a:r>
            <a:r>
              <a:rPr lang="en-US" altLang="zh-CN" sz="2200" b="1" dirty="0">
                <a:latin typeface="Times New Roman" panose="02020603050405020304" pitchFamily="18" charset="0"/>
                <a:ea typeface="楷体" panose="02010609060101010101" pitchFamily="49" charset="-122"/>
              </a:rPr>
              <a:t> et al., 2018; Wager &amp; </a:t>
            </a:r>
            <a:r>
              <a:rPr lang="en-US" altLang="zh-CN" sz="2200" b="1" dirty="0" err="1">
                <a:latin typeface="Times New Roman" panose="02020603050405020304" pitchFamily="18" charset="0"/>
                <a:ea typeface="楷体" panose="02010609060101010101" pitchFamily="49" charset="-122"/>
              </a:rPr>
              <a:t>Athey</a:t>
            </a:r>
            <a:r>
              <a:rPr lang="en-US" altLang="zh-CN" sz="2200" b="1" dirty="0">
                <a:latin typeface="Times New Roman" panose="02020603050405020304" pitchFamily="18" charset="0"/>
                <a:ea typeface="楷体" panose="02010609060101010101" pitchFamily="49" charset="-122"/>
              </a:rPr>
              <a:t>, 2018; Tank et al., 2021; Wein et al., 2021; </a:t>
            </a:r>
            <a:r>
              <a:rPr lang="en-US" altLang="zh-CN" sz="2200" b="1" dirty="0" err="1">
                <a:latin typeface="Times New Roman" panose="02020603050405020304" pitchFamily="18" charset="0"/>
                <a:ea typeface="楷体" panose="02010609060101010101" pitchFamily="49" charset="-122"/>
              </a:rPr>
              <a:t>Zečević</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）。另一条有趣的路径是将统计模型与机器学习和深度学习算法结合起来（</a:t>
            </a:r>
            <a:r>
              <a:rPr lang="en-US" altLang="zh-CN" sz="2200" b="1" dirty="0">
                <a:latin typeface="Times New Roman" panose="02020603050405020304" pitchFamily="18" charset="0"/>
                <a:ea typeface="楷体" panose="02010609060101010101" pitchFamily="49" charset="-122"/>
              </a:rPr>
              <a:t>Joseph, 2020; Masahiro &amp; </a:t>
            </a:r>
            <a:r>
              <a:rPr lang="en-US" altLang="zh-CN" sz="2200" b="1" dirty="0" err="1">
                <a:latin typeface="Times New Roman" panose="02020603050405020304" pitchFamily="18" charset="0"/>
                <a:ea typeface="楷体" panose="02010609060101010101" pitchFamily="49" charset="-122"/>
              </a:rPr>
              <a:t>Rillig</a:t>
            </a:r>
            <a:r>
              <a:rPr lang="en-US" altLang="zh-CN" sz="2200" b="1" dirty="0">
                <a:latin typeface="Times New Roman" panose="02020603050405020304" pitchFamily="18" charset="0"/>
                <a:ea typeface="楷体" panose="02010609060101010101" pitchFamily="49" charset="-122"/>
              </a:rPr>
              <a:t>, 2017; Tank et al., 2021</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第三种思路是</a:t>
            </a:r>
            <a:r>
              <a:rPr lang="zh-CN" altLang="en-US" sz="2200" b="1" dirty="0">
                <a:solidFill>
                  <a:srgbClr val="FF0000"/>
                </a:solidFill>
                <a:latin typeface="Times New Roman" panose="02020603050405020304" pitchFamily="18" charset="0"/>
                <a:ea typeface="楷体" panose="02010609060101010101" pitchFamily="49" charset="-122"/>
              </a:rPr>
              <a:t>将物理定律作为约束条件嵌入神经网络的学习过程</a:t>
            </a:r>
            <a:r>
              <a:rPr lang="zh-CN" altLang="en-US" sz="2200" b="1" dirty="0">
                <a:latin typeface="Times New Roman" panose="02020603050405020304" pitchFamily="18" charset="0"/>
                <a:ea typeface="楷体" panose="02010609060101010101" pitchFamily="49" charset="-122"/>
              </a:rPr>
              <a:t>。这类物理约束（或物理知情）神经网络（</a:t>
            </a:r>
            <a:r>
              <a:rPr lang="en-US" altLang="zh-CN" sz="2200" b="1" dirty="0">
                <a:latin typeface="Times New Roman" panose="02020603050405020304" pitchFamily="18" charset="0"/>
                <a:ea typeface="楷体" panose="02010609060101010101" pitchFamily="49" charset="-122"/>
              </a:rPr>
              <a:t>PINN, </a:t>
            </a:r>
            <a:r>
              <a:rPr lang="zh-CN" altLang="en-US" sz="2200" b="1" dirty="0">
                <a:latin typeface="Times New Roman" panose="02020603050405020304" pitchFamily="18" charset="0"/>
                <a:ea typeface="楷体" panose="02010609060101010101" pitchFamily="49" charset="-122"/>
              </a:rPr>
              <a:t>见 </a:t>
            </a:r>
            <a:r>
              <a:rPr lang="en-US" altLang="zh-CN" sz="2200" b="1" dirty="0" err="1">
                <a:latin typeface="Times New Roman" panose="02020603050405020304" pitchFamily="18" charset="0"/>
                <a:ea typeface="楷体" panose="02010609060101010101" pitchFamily="49" charset="-122"/>
              </a:rPr>
              <a:t>Karniadakis</a:t>
            </a:r>
            <a:r>
              <a:rPr lang="en-US" altLang="zh-CN" sz="2200" b="1" dirty="0">
                <a:latin typeface="Times New Roman" panose="02020603050405020304" pitchFamily="18" charset="0"/>
                <a:ea typeface="楷体" panose="02010609060101010101" pitchFamily="49" charset="-122"/>
              </a:rPr>
              <a:t> et al., 2021</a:t>
            </a:r>
            <a:r>
              <a:rPr lang="zh-CN" altLang="en-US" sz="2200" b="1" dirty="0">
                <a:latin typeface="Times New Roman" panose="02020603050405020304" pitchFamily="18" charset="0"/>
                <a:ea typeface="楷体" panose="02010609060101010101" pitchFamily="49" charset="-122"/>
              </a:rPr>
              <a:t>）最初是为了提升预测性能而开发的，但也可能通过强制模型遵循已知的物理或生物规律，成为结合机器学习与因果推断的重要里程碑。对于生态与进化学（</a:t>
            </a:r>
            <a:r>
              <a:rPr lang="en-US" altLang="zh-CN" sz="2200" b="1" dirty="0">
                <a:latin typeface="Times New Roman" panose="02020603050405020304" pitchFamily="18" charset="0"/>
                <a:ea typeface="楷体" panose="02010609060101010101" pitchFamily="49" charset="-122"/>
              </a:rPr>
              <a:t>E&amp;E</a:t>
            </a:r>
            <a:r>
              <a:rPr lang="zh-CN" altLang="en-US" sz="2200" b="1" dirty="0">
                <a:latin typeface="Times New Roman" panose="02020603050405020304" pitchFamily="18" charset="0"/>
                <a:ea typeface="楷体" panose="02010609060101010101" pitchFamily="49" charset="-122"/>
              </a:rPr>
              <a:t>）这样一个长期积累了丰富生态系统知识的领域而言，这尤其具有潜在价值（</a:t>
            </a:r>
            <a:r>
              <a:rPr lang="en-US" altLang="zh-CN" sz="2200" b="1" dirty="0" err="1">
                <a:latin typeface="Times New Roman" panose="02020603050405020304" pitchFamily="18" charset="0"/>
                <a:ea typeface="楷体" panose="02010609060101010101" pitchFamily="49" charset="-122"/>
              </a:rPr>
              <a:t>Wesselkamp</a:t>
            </a:r>
            <a:r>
              <a:rPr lang="en-US" altLang="zh-CN" sz="2200" b="1" dirty="0">
                <a:latin typeface="Times New Roman" panose="02020603050405020304" pitchFamily="18" charset="0"/>
                <a:ea typeface="楷体" panose="02010609060101010101" pitchFamily="49" charset="-122"/>
              </a:rPr>
              <a:t> et al., 2022</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1088225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5.7 </a:t>
            </a:r>
            <a:r>
              <a:rPr lang="zh-CN" altLang="en-US" sz="6000" dirty="0">
                <a:solidFill>
                  <a:schemeClr val="bg1"/>
                </a:solidFill>
                <a:latin typeface="Times New Roman" panose="02020603050405020304" pitchFamily="18" charset="0"/>
                <a:ea typeface="楷体" panose="02010609060101010101" pitchFamily="49" charset="-122"/>
              </a:rPr>
              <a:t>机器学习中的因果推断</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02733" y="1115757"/>
            <a:ext cx="10515599" cy="2616101"/>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最后，目前还有活跃的研究致力于开发能够直接实现因果发现的机器学习方法。例如，深度学习研究在符号回归方面已取得了有希望的进展，可以</a:t>
            </a:r>
            <a:r>
              <a:rPr lang="zh-CN" altLang="en-US" sz="2200" b="1" dirty="0">
                <a:solidFill>
                  <a:srgbClr val="FF0000"/>
                </a:solidFill>
                <a:latin typeface="Times New Roman" panose="02020603050405020304" pitchFamily="18" charset="0"/>
                <a:ea typeface="楷体" panose="02010609060101010101" pitchFamily="49" charset="-122"/>
              </a:rPr>
              <a:t>自动推导出系统的方程式</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Cardoso et al., 2020; </a:t>
            </a:r>
            <a:r>
              <a:rPr lang="en-US" altLang="zh-CN" sz="2200" b="1" dirty="0" err="1">
                <a:latin typeface="Times New Roman" panose="02020603050405020304" pitchFamily="18" charset="0"/>
                <a:ea typeface="楷体" panose="02010609060101010101" pitchFamily="49" charset="-122"/>
              </a:rPr>
              <a:t>d'Ascoli</a:t>
            </a:r>
            <a:r>
              <a:rPr lang="en-US" altLang="zh-CN" sz="2200" b="1" dirty="0">
                <a:latin typeface="Times New Roman" panose="02020603050405020304" pitchFamily="18" charset="0"/>
                <a:ea typeface="楷体" panose="02010609060101010101" pitchFamily="49" charset="-122"/>
              </a:rPr>
              <a:t> et al., 2022</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总之，利用机器学习进行</a:t>
            </a:r>
            <a:r>
              <a:rPr lang="zh-CN" altLang="en-US" sz="2200" b="1" dirty="0">
                <a:solidFill>
                  <a:srgbClr val="FF0000"/>
                </a:solidFill>
                <a:latin typeface="Times New Roman" panose="02020603050405020304" pitchFamily="18" charset="0"/>
                <a:ea typeface="楷体" panose="02010609060101010101" pitchFamily="49" charset="-122"/>
              </a:rPr>
              <a:t>因果推断</a:t>
            </a:r>
            <a:r>
              <a:rPr lang="zh-CN" altLang="en-US" sz="2200" b="1" dirty="0">
                <a:latin typeface="Times New Roman" panose="02020603050405020304" pitchFamily="18" charset="0"/>
                <a:ea typeface="楷体" panose="02010609060101010101" pitchFamily="49" charset="-122"/>
              </a:rPr>
              <a:t>或因果发现仍然充满挑战，但将机器学习方法与因果推断结合的方式多种多样。鉴于机器学习和深度学习领域对此问题的关注，以及生态学家对理解数据中因果关系的兴趣，可以预期</a:t>
            </a:r>
            <a:r>
              <a:rPr lang="zh-CN" altLang="en-US" sz="2200" b="1" dirty="0">
                <a:solidFill>
                  <a:srgbClr val="FF0000"/>
                </a:solidFill>
                <a:latin typeface="Times New Roman" panose="02020603050405020304" pitchFamily="18" charset="0"/>
                <a:ea typeface="楷体" panose="02010609060101010101" pitchFamily="49" charset="-122"/>
              </a:rPr>
              <a:t>这一主题的重要性将在未来几年不断提升</a:t>
            </a:r>
            <a:r>
              <a:rPr lang="zh-CN" altLang="en-US" sz="2200" b="1" dirty="0">
                <a:latin typeface="Times New Roman" panose="02020603050405020304" pitchFamily="18" charset="0"/>
                <a:ea typeface="楷体" panose="02010609060101010101" pitchFamily="49" charset="-122"/>
              </a:rPr>
              <a:t>。</a:t>
            </a:r>
          </a:p>
        </p:txBody>
      </p:sp>
      <p:pic>
        <p:nvPicPr>
          <p:cNvPr id="21506" name="Picture 2" descr="Modern causal inference approaches to investigate biodiversity-ecosystem  functioning relationships | Nature Communications">
            <a:extLst>
              <a:ext uri="{FF2B5EF4-FFF2-40B4-BE49-F238E27FC236}">
                <a16:creationId xmlns:a16="http://schemas.microsoft.com/office/drawing/2014/main" id="{DD4918B2-9311-40D8-A1F4-B786136A2E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733" y="3947854"/>
            <a:ext cx="5393267" cy="21573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ausal assumptions and causal inference in ecological experiments -  ScienceDirect">
            <a:extLst>
              <a:ext uri="{FF2B5EF4-FFF2-40B4-BE49-F238E27FC236}">
                <a16:creationId xmlns:a16="http://schemas.microsoft.com/office/drawing/2014/main" id="{12E4DCAD-46EB-4C7A-8834-013C93CF7C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5295" y="3631764"/>
            <a:ext cx="3118276" cy="247339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EF17646-9417-4916-9978-5DDB6436637A}"/>
              </a:ext>
            </a:extLst>
          </p:cNvPr>
          <p:cNvSpPr txBox="1"/>
          <p:nvPr/>
        </p:nvSpPr>
        <p:spPr>
          <a:xfrm>
            <a:off x="550334" y="6263206"/>
            <a:ext cx="5393268" cy="646331"/>
          </a:xfrm>
          <a:prstGeom prst="rect">
            <a:avLst/>
          </a:prstGeom>
          <a:noFill/>
        </p:spPr>
        <p:txBody>
          <a:bodyPr wrap="square">
            <a:spAutoFit/>
          </a:bodyPr>
          <a:lstStyle/>
          <a:p>
            <a:pPr algn="just"/>
            <a:r>
              <a:rPr lang="en-US" altLang="zh-CN" sz="1200" b="0" i="0" dirty="0">
                <a:solidFill>
                  <a:srgbClr val="222222"/>
                </a:solidFill>
                <a:effectLst/>
                <a:latin typeface="Arial" panose="020B0604020202020204" pitchFamily="34" charset="0"/>
              </a:rPr>
              <a:t>Runge, J. (2023). Modern causal inference approaches to investigate biodiversity-ecosystem functioning relationships. </a:t>
            </a:r>
            <a:r>
              <a:rPr lang="en-US" altLang="zh-CN" sz="1200" b="0" i="1" dirty="0">
                <a:solidFill>
                  <a:srgbClr val="222222"/>
                </a:solidFill>
                <a:effectLst/>
                <a:latin typeface="Arial" panose="020B0604020202020204" pitchFamily="34" charset="0"/>
              </a:rPr>
              <a:t>nature communications</a:t>
            </a:r>
            <a:r>
              <a:rPr lang="en-US" altLang="zh-CN" sz="1200" b="0" i="0" dirty="0">
                <a:solidFill>
                  <a:srgbClr val="222222"/>
                </a:solidFill>
                <a:effectLst/>
                <a:latin typeface="Arial" panose="020B0604020202020204" pitchFamily="34" charset="0"/>
              </a:rPr>
              <a:t>, </a:t>
            </a:r>
            <a:r>
              <a:rPr lang="en-US" altLang="zh-CN" sz="1200" b="0" i="1" dirty="0">
                <a:solidFill>
                  <a:srgbClr val="222222"/>
                </a:solidFill>
                <a:effectLst/>
                <a:latin typeface="Arial" panose="020B0604020202020204" pitchFamily="34" charset="0"/>
              </a:rPr>
              <a:t>14</a:t>
            </a:r>
            <a:r>
              <a:rPr lang="en-US" altLang="zh-CN" sz="1200" b="0" i="0" dirty="0">
                <a:solidFill>
                  <a:srgbClr val="222222"/>
                </a:solidFill>
                <a:effectLst/>
                <a:latin typeface="Arial" panose="020B0604020202020204" pitchFamily="34" charset="0"/>
              </a:rPr>
              <a:t>(1), 1917.</a:t>
            </a:r>
            <a:endParaRPr lang="zh-CN" altLang="en-US" sz="1200" dirty="0"/>
          </a:p>
        </p:txBody>
      </p:sp>
      <p:sp>
        <p:nvSpPr>
          <p:cNvPr id="9" name="文本框 8">
            <a:extLst>
              <a:ext uri="{FF2B5EF4-FFF2-40B4-BE49-F238E27FC236}">
                <a16:creationId xmlns:a16="http://schemas.microsoft.com/office/drawing/2014/main" id="{FC9B984C-D7AE-46D3-BAA0-F533856F33C4}"/>
              </a:ext>
            </a:extLst>
          </p:cNvPr>
          <p:cNvSpPr txBox="1"/>
          <p:nvPr/>
        </p:nvSpPr>
        <p:spPr>
          <a:xfrm>
            <a:off x="6502400" y="6211669"/>
            <a:ext cx="5444066" cy="646331"/>
          </a:xfrm>
          <a:prstGeom prst="rect">
            <a:avLst/>
          </a:prstGeom>
          <a:noFill/>
        </p:spPr>
        <p:txBody>
          <a:bodyPr wrap="square">
            <a:spAutoFit/>
          </a:bodyPr>
          <a:lstStyle/>
          <a:p>
            <a:pPr algn="just"/>
            <a:r>
              <a:rPr lang="en-US" altLang="zh-CN" sz="1200" dirty="0">
                <a:solidFill>
                  <a:srgbClr val="222222"/>
                </a:solidFill>
                <a:latin typeface="Arial" panose="020B0604020202020204" pitchFamily="34" charset="0"/>
              </a:rPr>
              <a:t>Kimmel, K., Dee, L. E., Avolio, M. L., &amp; Ferraro, P. J. (2021). Causal assumptions and causal inference in ecological experiments. Trends in Ecology &amp; Evolution, 36(12), 1141-1152.</a:t>
            </a:r>
            <a:endParaRPr lang="zh-CN" altLang="en-US" sz="12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318606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4-</a:t>
            </a:r>
            <a:r>
              <a:rPr lang="zh-CN" altLang="en-US" sz="6000" dirty="0">
                <a:solidFill>
                  <a:schemeClr val="bg1"/>
                </a:solidFill>
                <a:latin typeface="Times New Roman" panose="02020603050405020304" pitchFamily="18" charset="0"/>
                <a:ea typeface="楷体" panose="02010609060101010101" pitchFamily="49" charset="-122"/>
              </a:rPr>
              <a:t>预测模型与因果模型构建策略</a:t>
            </a:r>
          </a:p>
        </p:txBody>
      </p:sp>
      <p:sp>
        <p:nvSpPr>
          <p:cNvPr id="7" name="文本框 6">
            <a:extLst>
              <a:ext uri="{FF2B5EF4-FFF2-40B4-BE49-F238E27FC236}">
                <a16:creationId xmlns:a16="http://schemas.microsoft.com/office/drawing/2014/main" id="{6A5E5113-512A-42F6-8F6F-E98200159164}"/>
              </a:ext>
            </a:extLst>
          </p:cNvPr>
          <p:cNvSpPr txBox="1"/>
          <p:nvPr/>
        </p:nvSpPr>
        <p:spPr>
          <a:xfrm>
            <a:off x="348345" y="1301632"/>
            <a:ext cx="10988522" cy="2123658"/>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最佳的预测模型不一定是真正的因果模型。为说明这一点，我们构建了一个模拟数据集，其中响应变量 𝑌受特征 𝑋的因果效应影响为 </a:t>
            </a:r>
            <a:r>
              <a:rPr lang="en-US" altLang="zh-CN" sz="2200" b="1" dirty="0">
                <a:latin typeface="Times New Roman" panose="02020603050405020304" pitchFamily="18" charset="0"/>
                <a:ea typeface="楷体" panose="02010609060101010101" pitchFamily="49" charset="-122"/>
              </a:rPr>
              <a:t>0.5</a:t>
            </a:r>
            <a:r>
              <a:rPr lang="zh-CN" altLang="en-US" sz="2200" b="1" dirty="0">
                <a:latin typeface="Times New Roman" panose="02020603050405020304" pitchFamily="18" charset="0"/>
                <a:ea typeface="楷体" panose="02010609060101010101" pitchFamily="49" charset="-122"/>
              </a:rPr>
              <a:t>，同时受第二个特征 </a:t>
            </a:r>
            <a:r>
              <a:rPr lang="en-US" altLang="zh-CN" sz="2200" b="1" i="1" dirty="0">
                <a:latin typeface="Times New Roman" panose="02020603050405020304" pitchFamily="18" charset="0"/>
                <a:ea typeface="楷体" panose="02010609060101010101" pitchFamily="49" charset="-122"/>
              </a:rPr>
              <a:t>C</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的因果效应影响为 −</a:t>
            </a:r>
            <a:r>
              <a:rPr lang="en-US" altLang="zh-CN" sz="2200" b="1" dirty="0">
                <a:latin typeface="Times New Roman" panose="02020603050405020304" pitchFamily="18" charset="0"/>
                <a:ea typeface="楷体" panose="02010609060101010101" pitchFamily="49" charset="-122"/>
              </a:rPr>
              <a:t>1.5</a:t>
            </a:r>
            <a:r>
              <a:rPr lang="zh-CN" altLang="en-US" sz="2200" b="1" dirty="0">
                <a:latin typeface="Times New Roman" panose="02020603050405020304" pitchFamily="18" charset="0"/>
                <a:ea typeface="楷体" panose="02010609060101010101" pitchFamily="49" charset="-122"/>
              </a:rPr>
              <a:t>（见图 </a:t>
            </a:r>
            <a:r>
              <a:rPr lang="en-US" altLang="zh-CN" sz="2200" b="1" dirty="0">
                <a:latin typeface="Times New Roman" panose="02020603050405020304" pitchFamily="18" charset="0"/>
                <a:ea typeface="楷体" panose="02010609060101010101" pitchFamily="49" charset="-122"/>
              </a:rPr>
              <a:t>B4</a:t>
            </a:r>
            <a:r>
              <a:rPr lang="zh-CN" altLang="en-US" sz="2200" b="1" dirty="0">
                <a:latin typeface="Times New Roman" panose="02020603050405020304" pitchFamily="18" charset="0"/>
                <a:ea typeface="楷体" panose="02010609060101010101" pitchFamily="49" charset="-122"/>
              </a:rPr>
              <a:t>）。此外，</a:t>
            </a:r>
            <a:r>
              <a:rPr lang="en-US" altLang="zh-CN" sz="2200" b="1" dirty="0">
                <a:latin typeface="Times New Roman" panose="02020603050405020304" pitchFamily="18" charset="0"/>
                <a:ea typeface="楷体" panose="02010609060101010101" pitchFamily="49" charset="-122"/>
              </a:rPr>
              <a:t>C </a:t>
            </a:r>
            <a:r>
              <a:rPr lang="zh-CN" altLang="en-US" sz="2200" b="1" dirty="0">
                <a:latin typeface="Times New Roman" panose="02020603050405020304" pitchFamily="18" charset="0"/>
                <a:ea typeface="楷体" panose="02010609060101010101" pitchFamily="49" charset="-122"/>
              </a:rPr>
              <a:t>对 </a:t>
            </a:r>
            <a:r>
              <a:rPr lang="en-US" altLang="zh-CN" sz="2200" b="1" dirty="0">
                <a:latin typeface="Times New Roman" panose="02020603050405020304" pitchFamily="18" charset="0"/>
                <a:ea typeface="楷体" panose="02010609060101010101" pitchFamily="49" charset="-122"/>
              </a:rPr>
              <a:t>X </a:t>
            </a:r>
            <a:r>
              <a:rPr lang="zh-CN" altLang="en-US" sz="2200" b="1" dirty="0">
                <a:latin typeface="Times New Roman" panose="02020603050405020304" pitchFamily="18" charset="0"/>
                <a:ea typeface="楷体" panose="02010609060101010101" pitchFamily="49" charset="-122"/>
              </a:rPr>
              <a:t>也有 </a:t>
            </a:r>
            <a:r>
              <a:rPr lang="en-US" altLang="zh-CN" sz="2200" b="1" dirty="0">
                <a:latin typeface="Times New Roman" panose="02020603050405020304" pitchFamily="18" charset="0"/>
                <a:ea typeface="楷体" panose="02010609060101010101" pitchFamily="49" charset="-122"/>
              </a:rPr>
              <a:t>1.0 </a:t>
            </a:r>
            <a:r>
              <a:rPr lang="zh-CN" altLang="en-US" sz="2200" b="1" dirty="0">
                <a:latin typeface="Times New Roman" panose="02020603050405020304" pitchFamily="18" charset="0"/>
                <a:ea typeface="楷体" panose="02010609060101010101" pitchFamily="49" charset="-122"/>
              </a:rPr>
              <a:t>的因果效应。因此 </a:t>
            </a:r>
            <a:r>
              <a:rPr lang="en-US" altLang="zh-CN" sz="2200" b="1" dirty="0">
                <a:latin typeface="Times New Roman" panose="02020603050405020304" pitchFamily="18" charset="0"/>
                <a:ea typeface="楷体" panose="02010609060101010101" pitchFamily="49" charset="-122"/>
              </a:rPr>
              <a:t>X </a:t>
            </a:r>
            <a:r>
              <a:rPr lang="zh-CN" altLang="en-US" sz="2200" b="1" dirty="0">
                <a:latin typeface="Times New Roman" panose="02020603050405020304" pitchFamily="18" charset="0"/>
                <a:ea typeface="楷体" panose="02010609060101010101" pitchFamily="49" charset="-122"/>
              </a:rPr>
              <a:t>与 </a:t>
            </a:r>
            <a:r>
              <a:rPr lang="en-US" altLang="zh-CN" sz="2200" b="1" dirty="0">
                <a:latin typeface="Times New Roman" panose="02020603050405020304" pitchFamily="18" charset="0"/>
                <a:ea typeface="楷体" panose="02010609060101010101" pitchFamily="49" charset="-122"/>
              </a:rPr>
              <a:t>C </a:t>
            </a:r>
            <a:r>
              <a:rPr lang="zh-CN" altLang="en-US" sz="2200" b="1" dirty="0">
                <a:latin typeface="Times New Roman" panose="02020603050405020304" pitchFamily="18" charset="0"/>
                <a:ea typeface="楷体" panose="02010609060101010101" pitchFamily="49" charset="-122"/>
              </a:rPr>
              <a:t>高度相关（</a:t>
            </a:r>
            <a:r>
              <a:rPr lang="en-US" altLang="zh-CN" sz="2200" b="1" dirty="0">
                <a:latin typeface="Times New Roman" panose="02020603050405020304" pitchFamily="18" charset="0"/>
                <a:ea typeface="楷体" panose="02010609060101010101" pitchFamily="49" charset="-122"/>
              </a:rPr>
              <a:t>Pearson </a:t>
            </a:r>
            <a:r>
              <a:rPr lang="zh-CN" altLang="en-US" sz="2200" b="1" dirty="0">
                <a:latin typeface="Times New Roman" panose="02020603050405020304" pitchFamily="18" charset="0"/>
                <a:ea typeface="楷体" panose="02010609060101010101" pitchFamily="49" charset="-122"/>
              </a:rPr>
              <a:t>相关系数 </a:t>
            </a:r>
            <a:r>
              <a:rPr lang="en-US" altLang="zh-CN" sz="2200" b="1" dirty="0">
                <a:latin typeface="Times New Roman" panose="02020603050405020304" pitchFamily="18" charset="0"/>
                <a:ea typeface="楷体" panose="02010609060101010101" pitchFamily="49" charset="-122"/>
              </a:rPr>
              <a:t>&gt; 0.9</a:t>
            </a:r>
            <a:r>
              <a:rPr lang="zh-CN" altLang="en-US" sz="2200" b="1" dirty="0">
                <a:latin typeface="Times New Roman" panose="02020603050405020304" pitchFamily="18" charset="0"/>
                <a:ea typeface="楷体" panose="02010609060101010101" pitchFamily="49" charset="-122"/>
              </a:rPr>
              <a:t>）。我们在 </a:t>
            </a:r>
            <a:r>
              <a:rPr lang="en-US" altLang="zh-CN" sz="2200" b="1" dirty="0">
                <a:latin typeface="Times New Roman" panose="02020603050405020304" pitchFamily="18" charset="0"/>
                <a:ea typeface="楷体" panose="02010609060101010101" pitchFamily="49" charset="-122"/>
              </a:rPr>
              <a:t>20 </a:t>
            </a:r>
            <a:r>
              <a:rPr lang="zh-CN" altLang="en-US" sz="2200" b="1" dirty="0">
                <a:latin typeface="Times New Roman" panose="02020603050405020304" pitchFamily="18" charset="0"/>
                <a:ea typeface="楷体" panose="02010609060101010101" pitchFamily="49" charset="-122"/>
              </a:rPr>
              <a:t>个观测值上拟合了不同的模型（完整模型，仅含 </a:t>
            </a:r>
            <a:r>
              <a:rPr lang="en-US" altLang="zh-CN" sz="2200" b="1" dirty="0">
                <a:latin typeface="Times New Roman" panose="02020603050405020304" pitchFamily="18" charset="0"/>
                <a:ea typeface="楷体" panose="02010609060101010101" pitchFamily="49" charset="-122"/>
              </a:rPr>
              <a:t>X </a:t>
            </a:r>
            <a:r>
              <a:rPr lang="zh-CN" altLang="en-US" sz="2200" b="1" dirty="0">
                <a:latin typeface="Times New Roman" panose="02020603050405020304" pitchFamily="18" charset="0"/>
                <a:ea typeface="楷体" panose="02010609060101010101" pitchFamily="49" charset="-122"/>
              </a:rPr>
              <a:t>或 </a:t>
            </a:r>
            <a:r>
              <a:rPr lang="en-US" altLang="zh-CN" sz="2200" b="1" dirty="0">
                <a:latin typeface="Times New Roman" panose="02020603050405020304" pitchFamily="18" charset="0"/>
                <a:ea typeface="楷体" panose="02010609060101010101" pitchFamily="49" charset="-122"/>
              </a:rPr>
              <a:t>C </a:t>
            </a:r>
            <a:r>
              <a:rPr lang="zh-CN" altLang="en-US" sz="2200" b="1" dirty="0">
                <a:latin typeface="Times New Roman" panose="02020603050405020304" pitchFamily="18" charset="0"/>
                <a:ea typeface="楷体" panose="02010609060101010101" pitchFamily="49" charset="-122"/>
              </a:rPr>
              <a:t>的模型，以及带岭回归正则化的完整模型，</a:t>
            </a:r>
            <a:r>
              <a:rPr lang="en-US" altLang="zh-CN" sz="2200" b="1" dirty="0">
                <a:latin typeface="Times New Roman" panose="02020603050405020304" pitchFamily="18" charset="0"/>
                <a:ea typeface="楷体" panose="02010609060101010101" pitchFamily="49" charset="-122"/>
              </a:rPr>
              <a:t>λ = 0.01</a:t>
            </a:r>
            <a:r>
              <a:rPr lang="zh-CN" altLang="en-US" sz="2200" b="1" dirty="0">
                <a:latin typeface="Times New Roman" panose="02020603050405020304" pitchFamily="18" charset="0"/>
                <a:ea typeface="楷体" panose="02010609060101010101" pitchFamily="49" charset="-122"/>
              </a:rPr>
              <a:t>，见图 </a:t>
            </a:r>
            <a:r>
              <a:rPr lang="en-US" altLang="zh-CN" sz="2200" b="1" dirty="0">
                <a:latin typeface="Times New Roman" panose="02020603050405020304" pitchFamily="18" charset="0"/>
                <a:ea typeface="楷体" panose="02010609060101010101" pitchFamily="49" charset="-122"/>
              </a:rPr>
              <a:t>B3</a:t>
            </a:r>
            <a:r>
              <a:rPr lang="zh-CN" altLang="en-US" sz="2200" b="1" dirty="0">
                <a:latin typeface="Times New Roman" panose="02020603050405020304" pitchFamily="18" charset="0"/>
                <a:ea typeface="楷体" panose="02010609060101010101" pitchFamily="49" charset="-122"/>
              </a:rPr>
              <a:t>），并在 </a:t>
            </a:r>
            <a:r>
              <a:rPr lang="en-US" altLang="zh-CN" sz="2200" b="1" dirty="0">
                <a:latin typeface="Times New Roman" panose="02020603050405020304" pitchFamily="18" charset="0"/>
                <a:ea typeface="楷体" panose="02010609060101010101" pitchFamily="49" charset="-122"/>
              </a:rPr>
              <a:t>480 </a:t>
            </a:r>
            <a:r>
              <a:rPr lang="zh-CN" altLang="en-US" sz="2200" b="1" dirty="0">
                <a:latin typeface="Times New Roman" panose="02020603050405020304" pitchFamily="18" charset="0"/>
                <a:ea typeface="楷体" panose="02010609060101010101" pitchFamily="49" charset="-122"/>
              </a:rPr>
              <a:t>个保留样本上估计预测误差（均方根误差 </a:t>
            </a:r>
            <a:r>
              <a:rPr lang="en-US" altLang="zh-CN" sz="2200" b="1" dirty="0">
                <a:latin typeface="Times New Roman" panose="02020603050405020304" pitchFamily="18" charset="0"/>
                <a:ea typeface="楷体" panose="02010609060101010101" pitchFamily="49" charset="-122"/>
              </a:rPr>
              <a:t>RMSE</a:t>
            </a:r>
            <a:r>
              <a:rPr lang="zh-CN" altLang="en-US" sz="2200" b="1" dirty="0">
                <a:latin typeface="Times New Roman" panose="02020603050405020304" pitchFamily="18" charset="0"/>
                <a:ea typeface="楷体" panose="02010609060101010101" pitchFamily="49" charset="-122"/>
              </a:rPr>
              <a:t>）。我们重复进行了 </a:t>
            </a:r>
            <a:r>
              <a:rPr lang="en-US" altLang="zh-CN" sz="2200" b="1" dirty="0">
                <a:latin typeface="Times New Roman" panose="02020603050405020304" pitchFamily="18" charset="0"/>
                <a:ea typeface="楷体" panose="02010609060101010101" pitchFamily="49" charset="-122"/>
              </a:rPr>
              <a:t>10,000 </a:t>
            </a:r>
            <a:r>
              <a:rPr lang="zh-CN" altLang="en-US" sz="2200" b="1" dirty="0">
                <a:latin typeface="Times New Roman" panose="02020603050405020304" pitchFamily="18" charset="0"/>
                <a:ea typeface="楷体" panose="02010609060101010101" pitchFamily="49" charset="-122"/>
              </a:rPr>
              <a:t>次模拟和模型拟合。</a:t>
            </a:r>
            <a:endParaRPr lang="en-US" altLang="zh-CN" sz="2200" b="1" dirty="0">
              <a:latin typeface="Times New Roman" panose="02020603050405020304" pitchFamily="18" charset="0"/>
              <a:ea typeface="楷体" panose="02010609060101010101" pitchFamily="49" charset="-122"/>
            </a:endParaRPr>
          </a:p>
        </p:txBody>
      </p:sp>
      <p:pic>
        <p:nvPicPr>
          <p:cNvPr id="4" name="图片 3">
            <a:extLst>
              <a:ext uri="{FF2B5EF4-FFF2-40B4-BE49-F238E27FC236}">
                <a16:creationId xmlns:a16="http://schemas.microsoft.com/office/drawing/2014/main" id="{0B0AA90E-C6A3-440D-B992-2F9662043D0F}"/>
              </a:ext>
            </a:extLst>
          </p:cNvPr>
          <p:cNvPicPr>
            <a:picLocks noChangeAspect="1"/>
          </p:cNvPicPr>
          <p:nvPr/>
        </p:nvPicPr>
        <p:blipFill>
          <a:blip r:embed="rId2"/>
          <a:stretch>
            <a:fillRect/>
          </a:stretch>
        </p:blipFill>
        <p:spPr>
          <a:xfrm>
            <a:off x="271372" y="3826658"/>
            <a:ext cx="11522695" cy="2502542"/>
          </a:xfrm>
          <a:prstGeom prst="rect">
            <a:avLst/>
          </a:prstGeom>
        </p:spPr>
      </p:pic>
    </p:spTree>
    <p:extLst>
      <p:ext uri="{BB962C8B-B14F-4D97-AF65-F5344CB8AC3E}">
        <p14:creationId xmlns:p14="http://schemas.microsoft.com/office/powerpoint/2010/main" val="217551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公民科学的助力</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74725" y="1310098"/>
            <a:ext cx="5976255" cy="2677656"/>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大数据时代的重要来源之一是公民科学平台，如 </a:t>
            </a:r>
            <a:r>
              <a:rPr lang="en-US" altLang="zh-CN" sz="2400" b="1" dirty="0" err="1">
                <a:latin typeface="Times New Roman" panose="02020603050405020304" pitchFamily="18" charset="0"/>
                <a:ea typeface="楷体" panose="02010609060101010101" pitchFamily="49" charset="-122"/>
              </a:rPr>
              <a:t>eBird</a:t>
            </a:r>
            <a:r>
              <a:rPr lang="zh-CN" altLang="en-US" sz="2400" b="1" dirty="0">
                <a:latin typeface="Times New Roman" panose="02020603050405020304" pitchFamily="18" charset="0"/>
                <a:ea typeface="楷体" panose="02010609060101010101" pitchFamily="49" charset="-122"/>
              </a:rPr>
              <a:t>，该平台每天收集成千上万来自全球的鸟类观测记录。这样的数据规模远超传统野外监测，特别适用于研究物种分布、变化趋势与全球生态影响。通过机器学习分析这些数据，研究人员能够更精确地预测气候灾害、迁徙路径等现象。</a:t>
            </a:r>
          </a:p>
        </p:txBody>
      </p:sp>
      <p:pic>
        <p:nvPicPr>
          <p:cNvPr id="4098" name="Picture 2">
            <a:extLst>
              <a:ext uri="{FF2B5EF4-FFF2-40B4-BE49-F238E27FC236}">
                <a16:creationId xmlns:a16="http://schemas.microsoft.com/office/drawing/2014/main" id="{BB895635-FC30-4DD5-BD4A-C3DAFED42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385" y="3085881"/>
            <a:ext cx="4716682" cy="372928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365AE8B-0DD6-41D0-A5D7-5CAD094EF158}"/>
              </a:ext>
            </a:extLst>
          </p:cNvPr>
          <p:cNvPicPr>
            <a:picLocks noChangeAspect="1"/>
          </p:cNvPicPr>
          <p:nvPr/>
        </p:nvPicPr>
        <p:blipFill>
          <a:blip r:embed="rId3"/>
          <a:stretch>
            <a:fillRect/>
          </a:stretch>
        </p:blipFill>
        <p:spPr>
          <a:xfrm>
            <a:off x="6823385" y="1015663"/>
            <a:ext cx="4716682" cy="2070218"/>
          </a:xfrm>
          <a:prstGeom prst="rect">
            <a:avLst/>
          </a:prstGeom>
        </p:spPr>
      </p:pic>
      <p:pic>
        <p:nvPicPr>
          <p:cNvPr id="4100" name="Picture 4" descr="Sightings submitted by eBirders can help inform policy to safeguard birds -  eBird">
            <a:extLst>
              <a:ext uri="{FF2B5EF4-FFF2-40B4-BE49-F238E27FC236}">
                <a16:creationId xmlns:a16="http://schemas.microsoft.com/office/drawing/2014/main" id="{3C7A5551-A255-43DB-BAF8-62DCA4011A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301" y="3936881"/>
            <a:ext cx="5193101" cy="292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911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4-</a:t>
            </a:r>
            <a:r>
              <a:rPr lang="zh-CN" altLang="en-US" sz="6000" dirty="0">
                <a:solidFill>
                  <a:schemeClr val="bg1"/>
                </a:solidFill>
                <a:latin typeface="Times New Roman" panose="02020603050405020304" pitchFamily="18" charset="0"/>
                <a:ea typeface="楷体" panose="02010609060101010101" pitchFamily="49" charset="-122"/>
              </a:rPr>
              <a:t>预测模型与因果模型构建策略</a:t>
            </a:r>
          </a:p>
        </p:txBody>
      </p:sp>
      <p:sp>
        <p:nvSpPr>
          <p:cNvPr id="7" name="文本框 6">
            <a:extLst>
              <a:ext uri="{FF2B5EF4-FFF2-40B4-BE49-F238E27FC236}">
                <a16:creationId xmlns:a16="http://schemas.microsoft.com/office/drawing/2014/main" id="{6A5E5113-512A-42F6-8F6F-E98200159164}"/>
              </a:ext>
            </a:extLst>
          </p:cNvPr>
          <p:cNvSpPr txBox="1"/>
          <p:nvPr/>
        </p:nvSpPr>
        <p:spPr>
          <a:xfrm>
            <a:off x="348345" y="1158647"/>
            <a:ext cx="10988522" cy="2462213"/>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在因果推断中，目标是获得正确的效应估计，这意味着有时必须纳入那些在预测上可能不显著但用于控制混杂的共线特征（如变量 </a:t>
            </a:r>
            <a:r>
              <a:rPr lang="en-US" altLang="zh-CN" sz="2200" b="1" dirty="0">
                <a:latin typeface="Times New Roman" panose="02020603050405020304" pitchFamily="18" charset="0"/>
                <a:ea typeface="楷体" panose="02010609060101010101" pitchFamily="49" charset="-122"/>
              </a:rPr>
              <a:t>C</a:t>
            </a:r>
            <a:r>
              <a:rPr lang="zh-CN" altLang="en-US" sz="2200" b="1" dirty="0">
                <a:latin typeface="Times New Roman" panose="02020603050405020304" pitchFamily="18" charset="0"/>
                <a:ea typeface="楷体" panose="02010609060101010101" pitchFamily="49" charset="-122"/>
              </a:rPr>
              <a:t>，见图 </a:t>
            </a:r>
            <a:r>
              <a:rPr lang="en-US" altLang="zh-CN" sz="2200" b="1" dirty="0">
                <a:latin typeface="Times New Roman" panose="02020603050405020304" pitchFamily="18" charset="0"/>
                <a:ea typeface="楷体" panose="02010609060101010101" pitchFamily="49" charset="-122"/>
              </a:rPr>
              <a:t>B4</a:t>
            </a:r>
            <a:r>
              <a:rPr lang="zh-CN" altLang="en-US" sz="2200" b="1" dirty="0">
                <a:latin typeface="Times New Roman" panose="02020603050405020304" pitchFamily="18" charset="0"/>
                <a:ea typeface="楷体" panose="02010609060101010101" pitchFamily="49" charset="-122"/>
              </a:rPr>
              <a:t>）；而其他结构，如碰撞变量（</a:t>
            </a:r>
            <a:r>
              <a:rPr lang="en-US" altLang="zh-CN" sz="2200" b="1" dirty="0">
                <a:latin typeface="Times New Roman" panose="02020603050405020304" pitchFamily="18" charset="0"/>
                <a:ea typeface="楷体" panose="02010609060101010101" pitchFamily="49" charset="-122"/>
              </a:rPr>
              <a:t>collider</a:t>
            </a:r>
            <a:r>
              <a:rPr lang="zh-CN" altLang="en-US" sz="2200" b="1" dirty="0">
                <a:latin typeface="Times New Roman" panose="02020603050405020304" pitchFamily="18" charset="0"/>
                <a:ea typeface="楷体" panose="02010609060101010101" pitchFamily="49" charset="-122"/>
              </a:rPr>
              <a:t>），则必须排除以获得正确的估计。因此，在因果分析中，重点在于建立关于因果结构的正确假设，以获得准确的效应估计（第一种模型，见图 </a:t>
            </a:r>
            <a:r>
              <a:rPr lang="en-US" altLang="zh-CN" sz="2200" b="1" dirty="0">
                <a:latin typeface="Times New Roman" panose="02020603050405020304" pitchFamily="18" charset="0"/>
                <a:ea typeface="楷体" panose="02010609060101010101" pitchFamily="49" charset="-122"/>
              </a:rPr>
              <a:t>B5</a:t>
            </a:r>
            <a:r>
              <a:rPr lang="zh-CN" altLang="en-US" sz="2200" b="1" dirty="0">
                <a:latin typeface="Times New Roman" panose="02020603050405020304" pitchFamily="18" charset="0"/>
                <a:ea typeface="楷体" panose="02010609060101010101" pitchFamily="49" charset="-122"/>
              </a:rPr>
              <a:t>）。因果结构可以基于逻辑推理或因果发现算法确定。值得注意的是，</a:t>
            </a:r>
            <a:r>
              <a:rPr lang="zh-CN" altLang="en-US" sz="2200" b="1" dirty="0">
                <a:solidFill>
                  <a:srgbClr val="FF0000"/>
                </a:solidFill>
                <a:latin typeface="Times New Roman" panose="02020603050405020304" pitchFamily="18" charset="0"/>
                <a:ea typeface="楷体" panose="02010609060101010101" pitchFamily="49" charset="-122"/>
              </a:rPr>
              <a:t>最小化预测误差并非分析的主要目标，而控制混杂变量往往会增加参数估计的不确定性，这些不确定性会在模型中传播，并对预测误差产生负面影响</a:t>
            </a:r>
            <a:r>
              <a:rPr lang="zh-CN" altLang="en-US" sz="2200" b="1" dirty="0">
                <a:latin typeface="Times New Roman" panose="02020603050405020304" pitchFamily="18" charset="0"/>
                <a:ea typeface="楷体" panose="02010609060101010101" pitchFamily="49" charset="-122"/>
              </a:rPr>
              <a:t>（注意，真实因果模型的 </a:t>
            </a:r>
            <a:r>
              <a:rPr lang="en-US" altLang="zh-CN" sz="2200" b="1" dirty="0">
                <a:latin typeface="Times New Roman" panose="02020603050405020304" pitchFamily="18" charset="0"/>
                <a:ea typeface="楷体" panose="02010609060101010101" pitchFamily="49" charset="-122"/>
              </a:rPr>
              <a:t>RMSE </a:t>
            </a:r>
            <a:r>
              <a:rPr lang="zh-CN" altLang="en-US" sz="2200" b="1" dirty="0">
                <a:latin typeface="Times New Roman" panose="02020603050405020304" pitchFamily="18" charset="0"/>
                <a:ea typeface="楷体" panose="02010609060101010101" pitchFamily="49" charset="-122"/>
              </a:rPr>
              <a:t>最高，见图 </a:t>
            </a:r>
            <a:r>
              <a:rPr lang="en-US" altLang="zh-CN" sz="2200" b="1" dirty="0">
                <a:latin typeface="Times New Roman" panose="02020603050405020304" pitchFamily="18" charset="0"/>
                <a:ea typeface="楷体" panose="02010609060101010101" pitchFamily="49" charset="-122"/>
              </a:rPr>
              <a:t>B5</a:t>
            </a:r>
            <a:r>
              <a:rPr lang="zh-CN" altLang="en-US" sz="2200" b="1" dirty="0">
                <a:latin typeface="Times New Roman" panose="02020603050405020304" pitchFamily="18" charset="0"/>
                <a:ea typeface="楷体" panose="02010609060101010101" pitchFamily="49" charset="-122"/>
              </a:rPr>
              <a:t>）。</a:t>
            </a:r>
            <a:endParaRPr lang="zh-CN" altLang="en-US" sz="2200" dirty="0">
              <a:latin typeface="Times New Roman" panose="02020603050405020304" pitchFamily="18" charset="0"/>
              <a:ea typeface="楷体" panose="02010609060101010101" pitchFamily="49" charset="-122"/>
            </a:endParaRPr>
          </a:p>
        </p:txBody>
      </p:sp>
      <p:pic>
        <p:nvPicPr>
          <p:cNvPr id="4" name="图片 3">
            <a:extLst>
              <a:ext uri="{FF2B5EF4-FFF2-40B4-BE49-F238E27FC236}">
                <a16:creationId xmlns:a16="http://schemas.microsoft.com/office/drawing/2014/main" id="{34CDC200-7C17-4BFC-9F20-549A07EE2A73}"/>
              </a:ext>
            </a:extLst>
          </p:cNvPr>
          <p:cNvPicPr>
            <a:picLocks noChangeAspect="1"/>
          </p:cNvPicPr>
          <p:nvPr/>
        </p:nvPicPr>
        <p:blipFill>
          <a:blip r:embed="rId2"/>
          <a:stretch>
            <a:fillRect/>
          </a:stretch>
        </p:blipFill>
        <p:spPr>
          <a:xfrm>
            <a:off x="124571" y="3763844"/>
            <a:ext cx="11942857" cy="3019048"/>
          </a:xfrm>
          <a:prstGeom prst="rect">
            <a:avLst/>
          </a:prstGeom>
        </p:spPr>
      </p:pic>
    </p:spTree>
    <p:extLst>
      <p:ext uri="{BB962C8B-B14F-4D97-AF65-F5344CB8AC3E}">
        <p14:creationId xmlns:p14="http://schemas.microsoft.com/office/powerpoint/2010/main" val="4105939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Box 4-</a:t>
            </a:r>
            <a:r>
              <a:rPr lang="zh-CN" altLang="en-US" sz="6000" dirty="0">
                <a:solidFill>
                  <a:schemeClr val="bg1"/>
                </a:solidFill>
                <a:latin typeface="Times New Roman" panose="02020603050405020304" pitchFamily="18" charset="0"/>
                <a:ea typeface="楷体" panose="02010609060101010101" pitchFamily="49" charset="-122"/>
              </a:rPr>
              <a:t>预测模型与因果模型构建策略</a:t>
            </a:r>
          </a:p>
        </p:txBody>
      </p:sp>
      <p:sp>
        <p:nvSpPr>
          <p:cNvPr id="7" name="文本框 6">
            <a:extLst>
              <a:ext uri="{FF2B5EF4-FFF2-40B4-BE49-F238E27FC236}">
                <a16:creationId xmlns:a16="http://schemas.microsoft.com/office/drawing/2014/main" id="{6A5E5113-512A-42F6-8F6F-E98200159164}"/>
              </a:ext>
            </a:extLst>
          </p:cNvPr>
          <p:cNvSpPr txBox="1"/>
          <p:nvPr/>
        </p:nvSpPr>
        <p:spPr>
          <a:xfrm>
            <a:off x="356812" y="1294058"/>
            <a:ext cx="10988522" cy="2123658"/>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在</a:t>
            </a:r>
            <a:r>
              <a:rPr lang="zh-CN" altLang="en-US" sz="2200" b="1" dirty="0">
                <a:solidFill>
                  <a:srgbClr val="FF0000"/>
                </a:solidFill>
                <a:latin typeface="Times New Roman" panose="02020603050405020304" pitchFamily="18" charset="0"/>
                <a:ea typeface="楷体" panose="02010609060101010101" pitchFamily="49" charset="-122"/>
              </a:rPr>
              <a:t>预测建模</a:t>
            </a:r>
            <a:r>
              <a:rPr lang="zh-CN" altLang="en-US" sz="2200" b="1" dirty="0">
                <a:latin typeface="Times New Roman" panose="02020603050405020304" pitchFamily="18" charset="0"/>
                <a:ea typeface="楷体" panose="02010609060101010101" pitchFamily="49" charset="-122"/>
              </a:rPr>
              <a:t>中，我们的</a:t>
            </a:r>
            <a:r>
              <a:rPr lang="zh-CN" altLang="en-US" sz="2200" b="1" dirty="0">
                <a:solidFill>
                  <a:srgbClr val="FF0000"/>
                </a:solidFill>
                <a:latin typeface="Times New Roman" panose="02020603050405020304" pitchFamily="18" charset="0"/>
                <a:ea typeface="楷体" panose="02010609060101010101" pitchFamily="49" charset="-122"/>
              </a:rPr>
              <a:t>目标是最小化模型的预测误差</a:t>
            </a:r>
            <a:r>
              <a:rPr lang="zh-CN" altLang="en-US" sz="2200" b="1" dirty="0">
                <a:latin typeface="Times New Roman" panose="02020603050405020304" pitchFamily="18" charset="0"/>
                <a:ea typeface="楷体" panose="02010609060101010101" pitchFamily="49" charset="-122"/>
              </a:rPr>
              <a:t>。一种常见策略是将所有变量提供给模型，并使用正则化或 </a:t>
            </a:r>
            <a:r>
              <a:rPr lang="en-US" altLang="zh-CN" sz="2200" b="1" dirty="0">
                <a:latin typeface="Times New Roman" panose="02020603050405020304" pitchFamily="18" charset="0"/>
                <a:ea typeface="楷体" panose="02010609060101010101" pitchFamily="49" charset="-122"/>
              </a:rPr>
              <a:t>AIC </a:t>
            </a:r>
            <a:r>
              <a:rPr lang="zh-CN" altLang="en-US" sz="2200" b="1" dirty="0">
                <a:latin typeface="Times New Roman" panose="02020603050405020304" pitchFamily="18" charset="0"/>
                <a:ea typeface="楷体" panose="02010609060101010101" pitchFamily="49" charset="-122"/>
              </a:rPr>
              <a:t>选择等方法来降低模型复杂度，从而找到偏差</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方差权衡的最佳点（见图 </a:t>
            </a:r>
            <a:r>
              <a:rPr lang="en-US" altLang="zh-CN" sz="2200" b="1" dirty="0">
                <a:latin typeface="Times New Roman" panose="02020603050405020304" pitchFamily="18" charset="0"/>
                <a:ea typeface="楷体" panose="02010609060101010101" pitchFamily="49" charset="-122"/>
              </a:rPr>
              <a:t>B5 </a:t>
            </a:r>
            <a:r>
              <a:rPr lang="zh-CN" altLang="en-US" sz="2200" b="1" dirty="0">
                <a:latin typeface="Times New Roman" panose="02020603050405020304" pitchFamily="18" charset="0"/>
                <a:ea typeface="楷体" panose="02010609060101010101" pitchFamily="49" charset="-122"/>
              </a:rPr>
              <a:t>最后一种模型）。在这种方法中，共线特征通常会被移除，因为它们会增加不确定性，同时对预测贡献相对较小（因为它们的效应可以被其他特征“模拟”）。在我们的模拟中（见图 </a:t>
            </a:r>
            <a:r>
              <a:rPr lang="en-US" altLang="zh-CN" sz="2200" b="1" dirty="0">
                <a:latin typeface="Times New Roman" panose="02020603050405020304" pitchFamily="18" charset="0"/>
                <a:ea typeface="楷体" panose="02010609060101010101" pitchFamily="49" charset="-122"/>
              </a:rPr>
              <a:t>B4</a:t>
            </a:r>
            <a:r>
              <a:rPr lang="zh-CN" altLang="en-US" sz="2200" b="1" dirty="0">
                <a:latin typeface="Times New Roman" panose="02020603050405020304" pitchFamily="18" charset="0"/>
                <a:ea typeface="楷体" panose="02010609060101010101" pitchFamily="49" charset="-122"/>
              </a:rPr>
              <a:t>），可以看到</a:t>
            </a:r>
            <a:r>
              <a:rPr lang="zh-CN" altLang="en-US" sz="2200" b="1" dirty="0">
                <a:solidFill>
                  <a:srgbClr val="FF0000"/>
                </a:solidFill>
                <a:latin typeface="Times New Roman" panose="02020603050405020304" pitchFamily="18" charset="0"/>
                <a:ea typeface="楷体" panose="02010609060101010101" pitchFamily="49" charset="-122"/>
              </a:rPr>
              <a:t>真实的因果模型具有最高的预测误差，但效应估计是正确的；而其他模型虽然效应估计不准确，但预测误差更小</a:t>
            </a:r>
            <a:r>
              <a:rPr lang="zh-CN" altLang="en-US" sz="2200" b="1" dirty="0">
                <a:latin typeface="Times New Roman" panose="02020603050405020304" pitchFamily="18" charset="0"/>
                <a:ea typeface="楷体" panose="02010609060101010101" pitchFamily="49" charset="-122"/>
              </a:rPr>
              <a:t>（见图 </a:t>
            </a:r>
            <a:r>
              <a:rPr lang="en-US" altLang="zh-CN" sz="2200" b="1" dirty="0">
                <a:latin typeface="Times New Roman" panose="02020603050405020304" pitchFamily="18" charset="0"/>
                <a:ea typeface="楷体" panose="02010609060101010101" pitchFamily="49" charset="-122"/>
              </a:rPr>
              <a:t>B5</a:t>
            </a:r>
            <a:r>
              <a:rPr lang="zh-CN" altLang="en-US" sz="2200" b="1" dirty="0">
                <a:latin typeface="Times New Roman" panose="02020603050405020304" pitchFamily="18" charset="0"/>
                <a:ea typeface="楷体" panose="02010609060101010101" pitchFamily="49" charset="-122"/>
              </a:rPr>
              <a:t>）。</a:t>
            </a:r>
            <a:endParaRPr lang="zh-CN" altLang="en-US" sz="2200" dirty="0">
              <a:latin typeface="Times New Roman" panose="02020603050405020304" pitchFamily="18" charset="0"/>
              <a:ea typeface="楷体" panose="02010609060101010101" pitchFamily="49" charset="-122"/>
            </a:endParaRPr>
          </a:p>
        </p:txBody>
      </p:sp>
      <p:pic>
        <p:nvPicPr>
          <p:cNvPr id="4" name="图片 3">
            <a:extLst>
              <a:ext uri="{FF2B5EF4-FFF2-40B4-BE49-F238E27FC236}">
                <a16:creationId xmlns:a16="http://schemas.microsoft.com/office/drawing/2014/main" id="{34CDC200-7C17-4BFC-9F20-549A07EE2A73}"/>
              </a:ext>
            </a:extLst>
          </p:cNvPr>
          <p:cNvPicPr>
            <a:picLocks noChangeAspect="1"/>
          </p:cNvPicPr>
          <p:nvPr/>
        </p:nvPicPr>
        <p:blipFill>
          <a:blip r:embed="rId2"/>
          <a:stretch>
            <a:fillRect/>
          </a:stretch>
        </p:blipFill>
        <p:spPr>
          <a:xfrm>
            <a:off x="124571" y="3696111"/>
            <a:ext cx="11942857" cy="3019048"/>
          </a:xfrm>
          <a:prstGeom prst="rect">
            <a:avLst/>
          </a:prstGeom>
        </p:spPr>
      </p:pic>
    </p:spTree>
    <p:extLst>
      <p:ext uri="{BB962C8B-B14F-4D97-AF65-F5344CB8AC3E}">
        <p14:creationId xmlns:p14="http://schemas.microsoft.com/office/powerpoint/2010/main" val="2361397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6</a:t>
            </a:r>
            <a:r>
              <a:rPr lang="zh-CN" altLang="en-US" sz="6000" dirty="0">
                <a:solidFill>
                  <a:schemeClr val="bg1"/>
                </a:solidFill>
                <a:latin typeface="Times New Roman" panose="02020603050405020304" pitchFamily="18" charset="0"/>
                <a:ea typeface="楷体" panose="02010609060101010101" pitchFamily="49" charset="-122"/>
              </a:rPr>
              <a:t> 结论</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60186" y="1198714"/>
            <a:ext cx="10349894" cy="5324535"/>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机器学习（</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）和深度学习（</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）算法是强大且通用的预测建模与数据分析工具。目前，</a:t>
            </a:r>
            <a:r>
              <a:rPr lang="en-US" altLang="zh-CN" sz="2200" b="1" dirty="0">
                <a:solidFill>
                  <a:srgbClr val="FF0000"/>
                </a:solidFill>
                <a:latin typeface="Times New Roman" panose="02020603050405020304" pitchFamily="18" charset="0"/>
                <a:ea typeface="楷体" panose="02010609060101010101" pitchFamily="49" charset="-122"/>
              </a:rPr>
              <a:t>DL</a:t>
            </a:r>
            <a:r>
              <a:rPr lang="zh-CN" altLang="en-US" sz="2200" b="1" dirty="0">
                <a:solidFill>
                  <a:srgbClr val="FF0000"/>
                </a:solidFill>
                <a:latin typeface="Times New Roman" panose="02020603050405020304" pitchFamily="18" charset="0"/>
                <a:ea typeface="楷体" panose="02010609060101010101" pitchFamily="49" charset="-122"/>
              </a:rPr>
              <a:t>算法在图像类及复杂非结构化数据任务中表现出色，而传统的</a:t>
            </a:r>
            <a:r>
              <a:rPr lang="en-US" altLang="zh-CN" sz="2200" b="1" dirty="0">
                <a:solidFill>
                  <a:srgbClr val="FF0000"/>
                </a:solidFill>
                <a:latin typeface="Times New Roman" panose="02020603050405020304" pitchFamily="18" charset="0"/>
                <a:ea typeface="楷体" panose="02010609060101010101" pitchFamily="49" charset="-122"/>
              </a:rPr>
              <a:t>ML</a:t>
            </a:r>
            <a:r>
              <a:rPr lang="zh-CN" altLang="en-US" sz="2200" b="1" dirty="0">
                <a:solidFill>
                  <a:srgbClr val="FF0000"/>
                </a:solidFill>
                <a:latin typeface="Times New Roman" panose="02020603050405020304" pitchFamily="18" charset="0"/>
                <a:ea typeface="楷体" panose="02010609060101010101" pitchFamily="49" charset="-122"/>
              </a:rPr>
              <a:t>算法如随机森林（</a:t>
            </a:r>
            <a:r>
              <a:rPr lang="en-US" altLang="zh-CN" sz="2200" b="1" dirty="0">
                <a:solidFill>
                  <a:srgbClr val="FF0000"/>
                </a:solidFill>
                <a:latin typeface="Times New Roman" panose="02020603050405020304" pitchFamily="18" charset="0"/>
                <a:ea typeface="楷体" panose="02010609060101010101" pitchFamily="49" charset="-122"/>
              </a:rPr>
              <a:t>RF</a:t>
            </a:r>
            <a:r>
              <a:rPr lang="zh-CN" altLang="en-US" sz="2200" b="1" dirty="0">
                <a:solidFill>
                  <a:srgbClr val="FF0000"/>
                </a:solidFill>
                <a:latin typeface="Times New Roman" panose="02020603050405020304" pitchFamily="18" charset="0"/>
                <a:ea typeface="楷体" panose="02010609060101010101" pitchFamily="49" charset="-122"/>
              </a:rPr>
              <a:t>）和提升回归树（</a:t>
            </a:r>
            <a:r>
              <a:rPr lang="en-US" altLang="zh-CN" sz="2200" b="1" dirty="0">
                <a:solidFill>
                  <a:srgbClr val="FF0000"/>
                </a:solidFill>
                <a:latin typeface="Times New Roman" panose="02020603050405020304" pitchFamily="18" charset="0"/>
                <a:ea typeface="楷体" panose="02010609060101010101" pitchFamily="49" charset="-122"/>
              </a:rPr>
              <a:t>BRT</a:t>
            </a:r>
            <a:r>
              <a:rPr lang="zh-CN" altLang="en-US" sz="2200" b="1" dirty="0">
                <a:solidFill>
                  <a:srgbClr val="FF0000"/>
                </a:solidFill>
                <a:latin typeface="Times New Roman" panose="02020603050405020304" pitchFamily="18" charset="0"/>
                <a:ea typeface="楷体" panose="02010609060101010101" pitchFamily="49" charset="-122"/>
              </a:rPr>
              <a:t>）在结构化数据上仍然占据优势</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和</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算法相较于统计模型的</a:t>
            </a:r>
            <a:r>
              <a:rPr lang="zh-CN" altLang="en-US" sz="2200" b="1" dirty="0">
                <a:solidFill>
                  <a:srgbClr val="FF0000"/>
                </a:solidFill>
                <a:latin typeface="Times New Roman" panose="02020603050405020304" pitchFamily="18" charset="0"/>
                <a:ea typeface="楷体" panose="02010609060101010101" pitchFamily="49" charset="-122"/>
              </a:rPr>
              <a:t>优越性</a:t>
            </a:r>
            <a:r>
              <a:rPr lang="zh-CN" altLang="en-US" sz="2200" b="1" dirty="0">
                <a:latin typeface="Times New Roman" panose="02020603050405020304" pitchFamily="18" charset="0"/>
                <a:ea typeface="楷体" panose="02010609060101010101" pitchFamily="49" charset="-122"/>
              </a:rPr>
              <a:t>，可以通过其</a:t>
            </a:r>
            <a:r>
              <a:rPr lang="zh-CN" altLang="en-US" sz="2200" b="1" dirty="0">
                <a:solidFill>
                  <a:srgbClr val="FF0000"/>
                </a:solidFill>
                <a:latin typeface="Times New Roman" panose="02020603050405020304" pitchFamily="18" charset="0"/>
                <a:ea typeface="楷体" panose="02010609060101010101" pitchFamily="49" charset="-122"/>
              </a:rPr>
              <a:t>更高的灵活性以及自动的依赖数据的复杂度优化来解释</a:t>
            </a:r>
            <a:r>
              <a:rPr lang="zh-CN" altLang="en-US" sz="2200" b="1" dirty="0">
                <a:latin typeface="Times New Roman" panose="02020603050405020304" pitchFamily="18" charset="0"/>
                <a:ea typeface="楷体" panose="02010609060101010101" pitchFamily="49" charset="-122"/>
              </a:rPr>
              <a:t>。例如，</a:t>
            </a:r>
            <a:r>
              <a:rPr lang="en-US" altLang="zh-CN" sz="2200" b="1" dirty="0">
                <a:latin typeface="Times New Roman" panose="02020603050405020304" pitchFamily="18" charset="0"/>
                <a:ea typeface="楷体" panose="02010609060101010101" pitchFamily="49" charset="-122"/>
              </a:rPr>
              <a:t>RF</a:t>
            </a:r>
            <a:r>
              <a:rPr lang="zh-CN" altLang="en-US" sz="2200" b="1" dirty="0">
                <a:latin typeface="Times New Roman" panose="02020603050405020304" pitchFamily="18" charset="0"/>
                <a:ea typeface="楷体" panose="02010609060101010101" pitchFamily="49" charset="-122"/>
              </a:rPr>
              <a:t>和</a:t>
            </a:r>
            <a:r>
              <a:rPr lang="en-US" altLang="zh-CN" sz="2200" b="1" dirty="0">
                <a:latin typeface="Times New Roman" panose="02020603050405020304" pitchFamily="18" charset="0"/>
                <a:ea typeface="楷体" panose="02010609060101010101" pitchFamily="49" charset="-122"/>
              </a:rPr>
              <a:t>BRT</a:t>
            </a:r>
            <a:r>
              <a:rPr lang="zh-CN" altLang="en-US" sz="2200" b="1" dirty="0">
                <a:latin typeface="Times New Roman" panose="02020603050405020304" pitchFamily="18" charset="0"/>
                <a:ea typeface="楷体" panose="02010609060101010101" pitchFamily="49" charset="-122"/>
              </a:rPr>
              <a:t>通过将不相关的弱模型组合成集成模型来平衡复杂度，而</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则利用过参数化和随机梯度下降的间接正则化组合来实现优化。与生态与环境（</a:t>
            </a:r>
            <a:r>
              <a:rPr lang="en-US" altLang="zh-CN" sz="2200" b="1" dirty="0">
                <a:latin typeface="Times New Roman" panose="02020603050405020304" pitchFamily="18" charset="0"/>
                <a:ea typeface="楷体" panose="02010609060101010101" pitchFamily="49" charset="-122"/>
              </a:rPr>
              <a:t>E&amp;E</a:t>
            </a:r>
            <a:r>
              <a:rPr lang="zh-CN" altLang="en-US" sz="2200" b="1" dirty="0">
                <a:latin typeface="Times New Roman" panose="02020603050405020304" pitchFamily="18" charset="0"/>
                <a:ea typeface="楷体" panose="02010609060101010101" pitchFamily="49" charset="-122"/>
              </a:rPr>
              <a:t>）领域中的传统统计工具相比，</a:t>
            </a:r>
            <a:r>
              <a:rPr lang="en-US" altLang="zh-CN" sz="2200" b="1" dirty="0">
                <a:solidFill>
                  <a:srgbClr val="FF0000"/>
                </a:solidFill>
                <a:latin typeface="Times New Roman" panose="02020603050405020304" pitchFamily="18" charset="0"/>
                <a:ea typeface="楷体" panose="02010609060101010101" pitchFamily="49" charset="-122"/>
              </a:rPr>
              <a:t>ML</a:t>
            </a:r>
            <a:r>
              <a:rPr lang="zh-CN" altLang="en-US" sz="2200" b="1" dirty="0">
                <a:solidFill>
                  <a:srgbClr val="FF0000"/>
                </a:solidFill>
                <a:latin typeface="Times New Roman" panose="02020603050405020304" pitchFamily="18" charset="0"/>
                <a:ea typeface="楷体" panose="02010609060101010101" pitchFamily="49" charset="-122"/>
              </a:rPr>
              <a:t>方法更专注于预测，因此在因果解释上需要谨慎</a:t>
            </a:r>
            <a:r>
              <a:rPr lang="zh-CN" altLang="en-US" sz="2200" b="1" dirty="0">
                <a:latin typeface="Times New Roman" panose="02020603050405020304" pitchFamily="18" charset="0"/>
                <a:ea typeface="楷体" panose="02010609060101010101" pitchFamily="49" charset="-122"/>
              </a:rPr>
              <a:t>（见</a:t>
            </a:r>
            <a:r>
              <a:rPr lang="en-US" altLang="zh-CN" sz="2200" b="1" dirty="0">
                <a:latin typeface="Times New Roman" panose="02020603050405020304" pitchFamily="18" charset="0"/>
                <a:ea typeface="楷体" panose="02010609060101010101" pitchFamily="49" charset="-122"/>
              </a:rPr>
              <a:t>Box 4</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对于统计模型和</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方法而言，一个共同的挑战是如何进行特征空间外的预测（</a:t>
            </a:r>
            <a:r>
              <a:rPr lang="en-US" altLang="zh-CN" sz="2200" b="1" dirty="0">
                <a:latin typeface="Times New Roman" panose="02020603050405020304" pitchFamily="18" charset="0"/>
                <a:ea typeface="楷体" panose="02010609060101010101" pitchFamily="49" charset="-122"/>
              </a:rPr>
              <a:t>out-of-distribution prediction</a:t>
            </a:r>
            <a:r>
              <a:rPr lang="zh-CN" altLang="en-US" sz="2200" b="1" dirty="0">
                <a:latin typeface="Times New Roman" panose="02020603050405020304" pitchFamily="18" charset="0"/>
                <a:ea typeface="楷体" panose="02010609060101010101" pitchFamily="49" charset="-122"/>
              </a:rPr>
              <a:t>，见</a:t>
            </a:r>
            <a:r>
              <a:rPr lang="en-US" altLang="zh-CN" sz="2200" b="1" dirty="0">
                <a:latin typeface="Times New Roman" panose="02020603050405020304" pitchFamily="18" charset="0"/>
                <a:ea typeface="楷体" panose="02010609060101010101" pitchFamily="49" charset="-122"/>
              </a:rPr>
              <a:t>Beery</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2018</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Koh</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2021</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Box 3</a:t>
            </a:r>
            <a:r>
              <a:rPr lang="zh-CN" altLang="en-US" sz="2200" b="1" dirty="0">
                <a:latin typeface="Times New Roman" panose="02020603050405020304" pitchFamily="18" charset="0"/>
                <a:ea typeface="楷体" panose="02010609060101010101" pitchFamily="49" charset="-122"/>
              </a:rPr>
              <a:t>）。这类预测失败的原因在于模型往往</a:t>
            </a:r>
            <a:r>
              <a:rPr lang="zh-CN" altLang="en-US" sz="2200" b="1" dirty="0">
                <a:solidFill>
                  <a:srgbClr val="FF0000"/>
                </a:solidFill>
                <a:latin typeface="Times New Roman" panose="02020603050405020304" pitchFamily="18" charset="0"/>
                <a:ea typeface="楷体" panose="02010609060101010101" pitchFamily="49" charset="-122"/>
              </a:rPr>
              <a:t>使用非因果的代理变量</a:t>
            </a:r>
            <a:r>
              <a:rPr lang="zh-CN" altLang="en-US" sz="2200" b="1" dirty="0">
                <a:latin typeface="Times New Roman" panose="02020603050405020304" pitchFamily="18" charset="0"/>
                <a:ea typeface="楷体" panose="02010609060101010101" pitchFamily="49" charset="-122"/>
              </a:rPr>
              <a:t>，同时数据关系在训练区域之外</a:t>
            </a:r>
            <a:r>
              <a:rPr lang="zh-CN" altLang="en-US" sz="2200" b="1" dirty="0">
                <a:solidFill>
                  <a:srgbClr val="FF0000"/>
                </a:solidFill>
                <a:latin typeface="Times New Roman" panose="02020603050405020304" pitchFamily="18" charset="0"/>
                <a:ea typeface="楷体" panose="02010609060101010101" pitchFamily="49" charset="-122"/>
              </a:rPr>
              <a:t>不一定保持线性</a:t>
            </a:r>
            <a:r>
              <a:rPr lang="zh-CN" altLang="en-US" sz="2200" b="1" dirty="0">
                <a:latin typeface="Times New Roman" panose="02020603050405020304" pitchFamily="18" charset="0"/>
                <a:ea typeface="楷体" panose="02010609060101010101" pitchFamily="49" charset="-122"/>
              </a:rPr>
              <a:t>。已有研究尝试提前识别潜在的不可靠预测（如</a:t>
            </a:r>
            <a:r>
              <a:rPr lang="en-US" altLang="zh-CN" sz="2200" b="1" dirty="0">
                <a:latin typeface="Times New Roman" panose="02020603050405020304" pitchFamily="18" charset="0"/>
                <a:ea typeface="楷体" panose="02010609060101010101" pitchFamily="49" charset="-122"/>
              </a:rPr>
              <a:t>Meyer &amp; </a:t>
            </a:r>
            <a:r>
              <a:rPr lang="en-US" altLang="zh-CN" sz="2200" b="1" dirty="0" err="1">
                <a:latin typeface="Times New Roman" panose="02020603050405020304" pitchFamily="18" charset="0"/>
                <a:ea typeface="楷体" panose="02010609060101010101" pitchFamily="49" charset="-122"/>
              </a:rPr>
              <a:t>Pebesma</a:t>
            </a:r>
            <a:r>
              <a:rPr lang="en-US" altLang="zh-CN" sz="2200" b="1" dirty="0">
                <a:latin typeface="Times New Roman" panose="02020603050405020304" pitchFamily="18" charset="0"/>
                <a:ea typeface="楷体" panose="02010609060101010101" pitchFamily="49" charset="-122"/>
              </a:rPr>
              <a:t>, 2021</a:t>
            </a:r>
            <a:r>
              <a:rPr lang="zh-CN" altLang="en-US" sz="2200" b="1" dirty="0">
                <a:latin typeface="Times New Roman" panose="02020603050405020304" pitchFamily="18" charset="0"/>
                <a:ea typeface="楷体" panose="02010609060101010101" pitchFamily="49" charset="-122"/>
              </a:rPr>
              <a:t>）或进行修正（如</a:t>
            </a:r>
            <a:r>
              <a:rPr lang="en-US" altLang="zh-CN" sz="2200" b="1" dirty="0">
                <a:latin typeface="Times New Roman" panose="02020603050405020304" pitchFamily="18" charset="0"/>
                <a:ea typeface="楷体" panose="02010609060101010101" pitchFamily="49" charset="-122"/>
              </a:rPr>
              <a:t>Tseng</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 2022</a:t>
            </a:r>
            <a:r>
              <a:rPr lang="zh-CN" altLang="en-US" sz="2200" b="1" dirty="0">
                <a:latin typeface="Times New Roman" panose="02020603050405020304" pitchFamily="18" charset="0"/>
                <a:ea typeface="楷体" panose="02010609060101010101" pitchFamily="49" charset="-122"/>
              </a:rPr>
              <a:t>）。未来，将</a:t>
            </a:r>
            <a:r>
              <a:rPr lang="zh-CN" altLang="en-US" sz="2200" b="1" dirty="0">
                <a:solidFill>
                  <a:srgbClr val="FF0000"/>
                </a:solidFill>
                <a:latin typeface="Times New Roman" panose="02020603050405020304" pitchFamily="18" charset="0"/>
                <a:ea typeface="楷体" panose="02010609060101010101" pitchFamily="49" charset="-122"/>
              </a:rPr>
              <a:t>因果原则</a:t>
            </a:r>
            <a:r>
              <a:rPr lang="zh-CN" altLang="en-US" sz="2200" b="1" dirty="0">
                <a:latin typeface="Times New Roman" panose="02020603050405020304" pitchFamily="18" charset="0"/>
                <a:ea typeface="楷体" panose="02010609060101010101" pitchFamily="49" charset="-122"/>
              </a:rPr>
              <a:t>引入</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Zhao &amp; Hastie, 2021</a:t>
            </a:r>
            <a:r>
              <a:rPr lang="zh-CN" altLang="en-US" sz="2200" b="1" dirty="0">
                <a:latin typeface="Times New Roman" panose="02020603050405020304" pitchFamily="18" charset="0"/>
                <a:ea typeface="楷体" panose="02010609060101010101" pitchFamily="49" charset="-122"/>
              </a:rPr>
              <a:t>）或</a:t>
            </a:r>
            <a:r>
              <a:rPr lang="zh-CN" altLang="en-US" sz="2200" b="1" dirty="0">
                <a:solidFill>
                  <a:srgbClr val="FF0000"/>
                </a:solidFill>
                <a:latin typeface="Times New Roman" panose="02020603050405020304" pitchFamily="18" charset="0"/>
                <a:ea typeface="楷体" panose="02010609060101010101" pitchFamily="49" charset="-122"/>
              </a:rPr>
              <a:t>结合生态学与机理理解</a:t>
            </a:r>
            <a:r>
              <a:rPr lang="zh-CN" altLang="en-US" sz="2200" b="1" dirty="0">
                <a:latin typeface="Times New Roman" panose="02020603050405020304" pitchFamily="18" charset="0"/>
                <a:ea typeface="楷体" panose="02010609060101010101" pitchFamily="49" charset="-122"/>
              </a:rPr>
              <a:t>（例如作为模型约束）可能有助于</a:t>
            </a:r>
            <a:r>
              <a:rPr lang="zh-CN" altLang="en-US" sz="2200" b="1" dirty="0">
                <a:solidFill>
                  <a:srgbClr val="FF0000"/>
                </a:solidFill>
                <a:latin typeface="Times New Roman" panose="02020603050405020304" pitchFamily="18" charset="0"/>
                <a:ea typeface="楷体" panose="02010609060101010101" pitchFamily="49" charset="-122"/>
              </a:rPr>
              <a:t>提高模型的可推广性</a:t>
            </a:r>
            <a:r>
              <a:rPr lang="zh-CN" altLang="en-US" sz="22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2034079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6</a:t>
            </a:r>
            <a:r>
              <a:rPr lang="zh-CN" altLang="en-US" sz="6000" dirty="0">
                <a:solidFill>
                  <a:schemeClr val="bg1"/>
                </a:solidFill>
                <a:latin typeface="Times New Roman" panose="02020603050405020304" pitchFamily="18" charset="0"/>
                <a:ea typeface="楷体" panose="02010609060101010101" pitchFamily="49" charset="-122"/>
              </a:rPr>
              <a:t> 结论</a:t>
            </a:r>
          </a:p>
        </p:txBody>
      </p:sp>
      <p:sp>
        <p:nvSpPr>
          <p:cNvPr id="6" name="文本框 5">
            <a:extLst>
              <a:ext uri="{FF2B5EF4-FFF2-40B4-BE49-F238E27FC236}">
                <a16:creationId xmlns:a16="http://schemas.microsoft.com/office/drawing/2014/main" id="{D7BDCD4B-340F-4521-9A98-36DAE44AB2E5}"/>
              </a:ext>
            </a:extLst>
          </p:cNvPr>
          <p:cNvSpPr txBox="1"/>
          <p:nvPr/>
        </p:nvSpPr>
        <p:spPr>
          <a:xfrm>
            <a:off x="724675" y="1500555"/>
            <a:ext cx="10349894" cy="4308872"/>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近年来，许多研究聚焦于提高</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算法的</a:t>
            </a:r>
            <a:r>
              <a:rPr lang="zh-CN" altLang="en-US" sz="2200" b="1" dirty="0">
                <a:solidFill>
                  <a:srgbClr val="FF0000"/>
                </a:solidFill>
                <a:latin typeface="Times New Roman" panose="02020603050405020304" pitchFamily="18" charset="0"/>
                <a:ea typeface="楷体" panose="02010609060101010101" pitchFamily="49" charset="-122"/>
              </a:rPr>
              <a:t>透明性</a:t>
            </a:r>
            <a:r>
              <a:rPr lang="zh-CN" altLang="en-US" sz="2200" b="1" dirty="0">
                <a:latin typeface="Times New Roman" panose="02020603050405020304" pitchFamily="18" charset="0"/>
                <a:ea typeface="楷体" panose="02010609060101010101" pitchFamily="49" charset="-122"/>
              </a:rPr>
              <a:t>，弥合传统统计工具与</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工具之间的差距（如</a:t>
            </a:r>
            <a:r>
              <a:rPr lang="en-US" altLang="zh-CN" sz="2200" b="1" dirty="0" err="1">
                <a:latin typeface="Times New Roman" panose="02020603050405020304" pitchFamily="18" charset="0"/>
                <a:ea typeface="楷体" panose="02010609060101010101" pitchFamily="49" charset="-122"/>
              </a:rPr>
              <a:t>xAI</a:t>
            </a:r>
            <a:r>
              <a:rPr lang="zh-CN" altLang="en-US" sz="2200" b="1" dirty="0">
                <a:latin typeface="Times New Roman" panose="02020603050405020304" pitchFamily="18" charset="0"/>
                <a:ea typeface="楷体" panose="02010609060101010101" pitchFamily="49" charset="-122"/>
              </a:rPr>
              <a:t>）。贝叶斯神经网络等新方法为</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模型提供了不确定性与预测区间，使</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算法更接近统计模型（</a:t>
            </a:r>
            <a:r>
              <a:rPr lang="en-US" altLang="zh-CN" sz="2200" b="1" dirty="0" err="1">
                <a:latin typeface="Times New Roman" panose="02020603050405020304" pitchFamily="18" charset="0"/>
                <a:ea typeface="楷体" panose="02010609060101010101" pitchFamily="49" charset="-122"/>
              </a:rPr>
              <a:t>Ashukha</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 2021</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Loquercio</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 2020</a:t>
            </a:r>
            <a:r>
              <a:rPr lang="zh-CN" altLang="en-US" sz="2200" b="1" dirty="0">
                <a:latin typeface="Times New Roman" panose="02020603050405020304" pitchFamily="18" charset="0"/>
                <a:ea typeface="楷体" panose="02010609060101010101" pitchFamily="49" charset="-122"/>
              </a:rPr>
              <a:t>）。尽管如此，</a:t>
            </a:r>
            <a:r>
              <a:rPr lang="en-US" altLang="zh-CN" sz="2200" b="1" dirty="0">
                <a:solidFill>
                  <a:srgbClr val="FF0000"/>
                </a:solidFill>
                <a:latin typeface="Times New Roman" panose="02020603050405020304" pitchFamily="18" charset="0"/>
                <a:ea typeface="楷体" panose="02010609060101010101" pitchFamily="49" charset="-122"/>
              </a:rPr>
              <a:t>ML</a:t>
            </a:r>
            <a:r>
              <a:rPr lang="zh-CN" altLang="en-US" sz="2200" b="1" dirty="0">
                <a:solidFill>
                  <a:srgbClr val="FF0000"/>
                </a:solidFill>
                <a:latin typeface="Times New Roman" panose="02020603050405020304" pitchFamily="18" charset="0"/>
                <a:ea typeface="楷体" panose="02010609060101010101" pitchFamily="49" charset="-122"/>
              </a:rPr>
              <a:t>在（因果）统计推断中的应用仍存在争议</a:t>
            </a:r>
            <a:r>
              <a:rPr lang="zh-CN" altLang="en-US" sz="2200" b="1" dirty="0">
                <a:latin typeface="Times New Roman" panose="02020603050405020304" pitchFamily="18" charset="0"/>
                <a:ea typeface="楷体" panose="02010609060101010101" pitchFamily="49" charset="-122"/>
              </a:rPr>
              <a:t>，尤其是在特征共线性条件下，</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是否能区分因果效应仍不明确，而这正是因果推断的基本要求。</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最后，尽管</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备受关注，但其并非“免费午餐”。</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方法对预测的关注往往要付出其他方面为</a:t>
            </a:r>
            <a:r>
              <a:rPr lang="zh-CN" altLang="en-US" sz="2200" b="1" dirty="0">
                <a:solidFill>
                  <a:srgbClr val="FF0000"/>
                </a:solidFill>
                <a:latin typeface="Times New Roman" panose="02020603050405020304" pitchFamily="18" charset="0"/>
                <a:ea typeface="楷体" panose="02010609060101010101" pitchFamily="49" charset="-122"/>
              </a:rPr>
              <a:t>代价</a:t>
            </a:r>
            <a:r>
              <a:rPr lang="zh-CN" altLang="en-US" sz="2200" b="1" dirty="0">
                <a:latin typeface="Times New Roman" panose="02020603050405020304" pitchFamily="18" charset="0"/>
                <a:ea typeface="楷体" panose="02010609060101010101" pitchFamily="49" charset="-122"/>
              </a:rPr>
              <a:t>，例如</a:t>
            </a:r>
            <a:r>
              <a:rPr lang="zh-CN" altLang="en-US" sz="2200" b="1" dirty="0">
                <a:solidFill>
                  <a:srgbClr val="FF0000"/>
                </a:solidFill>
                <a:latin typeface="Times New Roman" panose="02020603050405020304" pitchFamily="18" charset="0"/>
                <a:ea typeface="楷体" panose="02010609060101010101" pitchFamily="49" charset="-122"/>
              </a:rPr>
              <a:t>数据需求、可解释性或运行时间</a:t>
            </a:r>
            <a:r>
              <a:rPr lang="zh-CN" altLang="en-US" sz="2200" b="1" dirty="0">
                <a:latin typeface="Times New Roman" panose="02020603050405020304" pitchFamily="18" charset="0"/>
                <a:ea typeface="楷体" panose="02010609060101010101" pitchFamily="49" charset="-122"/>
              </a:rPr>
              <a:t>。相比统计模型，</a:t>
            </a:r>
            <a:r>
              <a:rPr lang="en-US" altLang="zh-CN" sz="2200" b="1" dirty="0">
                <a:latin typeface="Times New Roman" panose="02020603050405020304" pitchFamily="18" charset="0"/>
                <a:ea typeface="楷体" panose="02010609060101010101" pitchFamily="49" charset="-122"/>
              </a:rPr>
              <a:t>ML</a:t>
            </a:r>
            <a:r>
              <a:rPr lang="zh-CN" altLang="en-US" sz="2200" b="1" dirty="0">
                <a:solidFill>
                  <a:srgbClr val="FF0000"/>
                </a:solidFill>
                <a:latin typeface="Times New Roman" panose="02020603050405020304" pitchFamily="18" charset="0"/>
                <a:ea typeface="楷体" panose="02010609060101010101" pitchFamily="49" charset="-122"/>
              </a:rPr>
              <a:t>对数据质量和数量的依赖更强</a:t>
            </a:r>
            <a:r>
              <a:rPr lang="zh-CN" altLang="en-US" sz="2200" b="1" dirty="0">
                <a:latin typeface="Times New Roman" panose="02020603050405020304" pitchFamily="18" charset="0"/>
                <a:ea typeface="楷体" panose="02010609060101010101" pitchFamily="49" charset="-122"/>
              </a:rPr>
              <a:t>。因此，在任务中使用</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甚至</a:t>
            </a:r>
            <a:r>
              <a:rPr lang="en-US" altLang="zh-CN" sz="2200" b="1" dirty="0">
                <a:latin typeface="Times New Roman" panose="02020603050405020304" pitchFamily="18" charset="0"/>
                <a:ea typeface="楷体" panose="02010609060101010101" pitchFamily="49" charset="-122"/>
              </a:rPr>
              <a:t>DL</a:t>
            </a:r>
            <a:r>
              <a:rPr lang="zh-CN" altLang="en-US" sz="2200" b="1" dirty="0">
                <a:latin typeface="Times New Roman" panose="02020603050405020304" pitchFamily="18" charset="0"/>
                <a:ea typeface="楷体" panose="02010609060101010101" pitchFamily="49" charset="-122"/>
              </a:rPr>
              <a:t>前，</a:t>
            </a:r>
            <a:r>
              <a:rPr lang="zh-CN" altLang="en-US" sz="2200" b="1" dirty="0">
                <a:solidFill>
                  <a:srgbClr val="FF0000"/>
                </a:solidFill>
                <a:latin typeface="Times New Roman" panose="02020603050405020304" pitchFamily="18" charset="0"/>
                <a:ea typeface="楷体" panose="02010609060101010101" pitchFamily="49" charset="-122"/>
              </a:rPr>
              <a:t>应慎重考虑其必要性或潜力，尤其当更简单的模型在可解释性、统计效力和计算成本（及碳足迹）方面更具优势时</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Mignan</a:t>
            </a:r>
            <a:r>
              <a:rPr lang="en-US" altLang="zh-CN" sz="2200" b="1" dirty="0">
                <a:latin typeface="Times New Roman" panose="02020603050405020304" pitchFamily="18" charset="0"/>
                <a:ea typeface="楷体" panose="02010609060101010101" pitchFamily="49" charset="-122"/>
              </a:rPr>
              <a:t> &amp; </a:t>
            </a:r>
            <a:r>
              <a:rPr lang="en-US" altLang="zh-CN" sz="2200" b="1" dirty="0" err="1">
                <a:latin typeface="Times New Roman" panose="02020603050405020304" pitchFamily="18" charset="0"/>
                <a:ea typeface="楷体" panose="02010609060101010101" pitchFamily="49" charset="-122"/>
              </a:rPr>
              <a:t>Broccardo</a:t>
            </a:r>
            <a:r>
              <a:rPr lang="en-US" altLang="zh-CN" sz="2200" b="1" dirty="0">
                <a:latin typeface="Times New Roman" panose="02020603050405020304" pitchFamily="18" charset="0"/>
                <a:ea typeface="楷体" panose="02010609060101010101" pitchFamily="49" charset="-122"/>
              </a:rPr>
              <a:t>, 2019</a:t>
            </a:r>
            <a:r>
              <a:rPr lang="zh-CN" altLang="en-US" sz="2200" b="1" dirty="0">
                <a:latin typeface="Times New Roman" panose="02020603050405020304" pitchFamily="18" charset="0"/>
                <a:ea typeface="楷体" panose="02010609060101010101" pitchFamily="49" charset="-122"/>
              </a:rPr>
              <a:t>；</a:t>
            </a:r>
            <a:r>
              <a:rPr lang="en-US" altLang="zh-CN" sz="2200" b="1" dirty="0">
                <a:latin typeface="Times New Roman" panose="02020603050405020304" pitchFamily="18" charset="0"/>
                <a:ea typeface="楷体" panose="02010609060101010101" pitchFamily="49" charset="-122"/>
              </a:rPr>
              <a:t>Schwartz</a:t>
            </a:r>
            <a:r>
              <a:rPr lang="zh-CN" altLang="en-US" sz="2200" b="1" dirty="0">
                <a:latin typeface="Times New Roman" panose="02020603050405020304" pitchFamily="18" charset="0"/>
                <a:ea typeface="楷体" panose="02010609060101010101" pitchFamily="49" charset="-122"/>
              </a:rPr>
              <a:t>等</a:t>
            </a:r>
            <a:r>
              <a:rPr lang="en-US" altLang="zh-CN" sz="2200" b="1" dirty="0">
                <a:latin typeface="Times New Roman" panose="02020603050405020304" pitchFamily="18" charset="0"/>
                <a:ea typeface="楷体" panose="02010609060101010101" pitchFamily="49" charset="-122"/>
              </a:rPr>
              <a:t>, 2020</a:t>
            </a:r>
            <a:r>
              <a:rPr lang="zh-CN" altLang="en-US" sz="2200" b="1" dirty="0">
                <a:latin typeface="Times New Roman" panose="02020603050405020304" pitchFamily="18" charset="0"/>
                <a:ea typeface="楷体" panose="02010609060101010101" pitchFamily="49" charset="-122"/>
              </a:rPr>
              <a:t>）。尽管如此，我们预计</a:t>
            </a:r>
            <a:r>
              <a:rPr lang="en-US" altLang="zh-CN" sz="2200" b="1" dirty="0">
                <a:latin typeface="Times New Roman" panose="02020603050405020304" pitchFamily="18" charset="0"/>
                <a:ea typeface="楷体" panose="02010609060101010101" pitchFamily="49" charset="-122"/>
              </a:rPr>
              <a:t>ML</a:t>
            </a:r>
            <a:r>
              <a:rPr lang="zh-CN" altLang="en-US" sz="2200" b="1" dirty="0">
                <a:latin typeface="Times New Roman" panose="02020603050405020304" pitchFamily="18" charset="0"/>
                <a:ea typeface="楷体" panose="02010609060101010101" pitchFamily="49" charset="-122"/>
              </a:rPr>
              <a:t>将在</a:t>
            </a:r>
            <a:r>
              <a:rPr lang="en-US" altLang="zh-CN" sz="2200" b="1" dirty="0">
                <a:latin typeface="Times New Roman" panose="02020603050405020304" pitchFamily="18" charset="0"/>
                <a:ea typeface="楷体" panose="02010609060101010101" pitchFamily="49" charset="-122"/>
              </a:rPr>
              <a:t>E&amp;E</a:t>
            </a:r>
            <a:r>
              <a:rPr lang="zh-CN" altLang="en-US" sz="2200" b="1" dirty="0">
                <a:latin typeface="Times New Roman" panose="02020603050405020304" pitchFamily="18" charset="0"/>
                <a:ea typeface="楷体" panose="02010609060101010101" pitchFamily="49" charset="-122"/>
              </a:rPr>
              <a:t>领域成为不可或缺的工具，其地位可与长期使用的传统统计工具（如线性回归或方差分析模型）相媲美。</a:t>
            </a:r>
          </a:p>
        </p:txBody>
      </p:sp>
    </p:spTree>
    <p:extLst>
      <p:ext uri="{BB962C8B-B14F-4D97-AF65-F5344CB8AC3E}">
        <p14:creationId xmlns:p14="http://schemas.microsoft.com/office/powerpoint/2010/main" val="15418943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6AA7052-3082-444A-9B2F-DF448485B4F3}"/>
              </a:ext>
            </a:extLst>
          </p:cNvPr>
          <p:cNvPicPr>
            <a:picLocks noChangeAspect="1"/>
          </p:cNvPicPr>
          <p:nvPr/>
        </p:nvPicPr>
        <p:blipFill>
          <a:blip r:embed="rId2"/>
          <a:stretch>
            <a:fillRect/>
          </a:stretch>
        </p:blipFill>
        <p:spPr>
          <a:xfrm>
            <a:off x="5106195" y="1169289"/>
            <a:ext cx="3555206" cy="2275332"/>
          </a:xfrm>
          <a:prstGeom prst="rect">
            <a:avLst/>
          </a:prstGeom>
        </p:spPr>
      </p:pic>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欢迎合作与交流</a:t>
            </a:r>
          </a:p>
        </p:txBody>
      </p:sp>
      <p:pic>
        <p:nvPicPr>
          <p:cNvPr id="5" name="Picture 8">
            <a:extLst>
              <a:ext uri="{FF2B5EF4-FFF2-40B4-BE49-F238E27FC236}">
                <a16:creationId xmlns:a16="http://schemas.microsoft.com/office/drawing/2014/main" id="{A6B20A3C-F4A7-493A-9312-F83EAFF3B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3575050"/>
            <a:ext cx="1597025" cy="2344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9">
            <a:extLst>
              <a:ext uri="{FF2B5EF4-FFF2-40B4-BE49-F238E27FC236}">
                <a16:creationId xmlns:a16="http://schemas.microsoft.com/office/drawing/2014/main" id="{157BD21B-CED9-4C44-A14E-AB24F1036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3689350"/>
            <a:ext cx="1881187" cy="2230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10">
            <a:extLst>
              <a:ext uri="{FF2B5EF4-FFF2-40B4-BE49-F238E27FC236}">
                <a16:creationId xmlns:a16="http://schemas.microsoft.com/office/drawing/2014/main" id="{EF44D703-A664-491A-8FA5-C85BAF294A5A}"/>
              </a:ext>
            </a:extLst>
          </p:cNvPr>
          <p:cNvSpPr>
            <a:spLocks noChangeArrowheads="1"/>
          </p:cNvSpPr>
          <p:nvPr/>
        </p:nvSpPr>
        <p:spPr bwMode="auto">
          <a:xfrm>
            <a:off x="562882" y="1280791"/>
            <a:ext cx="4002087" cy="5015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9pPr>
          </a:lstStyle>
          <a:p>
            <a:pPr hangingPunct="1">
              <a:lnSpc>
                <a:spcPct val="100000"/>
              </a:lnSpc>
            </a:pPr>
            <a:r>
              <a:rPr lang="zh-CN" altLang="zh-CN" sz="4000" b="1" dirty="0">
                <a:latin typeface="楷体" panose="02010609060101010101" pitchFamily="49" charset="-122"/>
                <a:ea typeface="楷体" panose="02010609060101010101" pitchFamily="49" charset="-122"/>
              </a:rPr>
              <a:t>黄天元</a:t>
            </a:r>
          </a:p>
          <a:p>
            <a:pPr hangingPunct="1">
              <a:lnSpc>
                <a:spcPct val="100000"/>
              </a:lnSpc>
            </a:pPr>
            <a:endParaRPr lang="en-US" altLang="zh-CN" sz="2000" dirty="0">
              <a:latin typeface="Calibri" panose="020F0502020204030204" pitchFamily="34" charset="0"/>
            </a:endParaRPr>
          </a:p>
          <a:p>
            <a:pPr hangingPunct="1">
              <a:lnSpc>
                <a:spcPct val="100000"/>
              </a:lnSpc>
            </a:pPr>
            <a:endParaRPr lang="en-US" altLang="zh-CN" sz="2000" dirty="0">
              <a:latin typeface="Times New Roman" panose="02020603050405020304" pitchFamily="18" charset="0"/>
            </a:endParaRPr>
          </a:p>
          <a:p>
            <a:pPr hangingPunct="1">
              <a:lnSpc>
                <a:spcPct val="100000"/>
              </a:lnSpc>
            </a:pPr>
            <a:endParaRPr lang="en-US" altLang="zh-CN" sz="2000" dirty="0">
              <a:latin typeface="Times New Roman" panose="02020603050405020304" pitchFamily="18" charset="0"/>
            </a:endParaRPr>
          </a:p>
          <a:p>
            <a:pPr algn="just" hangingPunct="1">
              <a:lnSpc>
                <a:spcPct val="100000"/>
              </a:lnSpc>
            </a:pPr>
            <a:endParaRPr lang="en-US" altLang="zh-CN" sz="2000" dirty="0">
              <a:latin typeface="Times New Roman" panose="02020603050405020304" pitchFamily="18" charset="0"/>
              <a:ea typeface="楷体" panose="02010609060101010101" pitchFamily="49" charset="-122"/>
            </a:endParaRPr>
          </a:p>
          <a:p>
            <a:pPr algn="just" hangingPunct="1">
              <a:lnSpc>
                <a:spcPct val="100000"/>
              </a:lnSpc>
            </a:pPr>
            <a:r>
              <a:rPr lang="zh-CN" altLang="en-US" sz="2000" dirty="0">
                <a:latin typeface="Times New Roman" panose="02020603050405020304" pitchFamily="18" charset="0"/>
                <a:ea typeface="楷体" panose="02010609060101010101" pitchFamily="49" charset="-122"/>
              </a:rPr>
              <a:t>浙江财经大学数据科学学院数据科学与大数据技术系讲师</a:t>
            </a:r>
            <a:r>
              <a:rPr lang="zh-CN" altLang="zh-CN" sz="2000" dirty="0">
                <a:latin typeface="Times New Roman" panose="02020603050405020304" pitchFamily="18" charset="0"/>
                <a:ea typeface="楷体" panose="02010609060101010101" pitchFamily="49" charset="-122"/>
              </a:rPr>
              <a:t>，复旦大学理学博士，热爱数据科学与开源工具，致力于利用数据科学迅速积累行业经验优势和科学知识发现，著有《</a:t>
            </a:r>
            <a:r>
              <a:rPr lang="en-US" altLang="zh-CN" sz="2000" dirty="0">
                <a:latin typeface="Times New Roman" panose="02020603050405020304" pitchFamily="18" charset="0"/>
                <a:ea typeface="楷体" panose="02010609060101010101" pitchFamily="49" charset="-122"/>
              </a:rPr>
              <a:t>R</a:t>
            </a:r>
            <a:r>
              <a:rPr lang="zh-CN" altLang="zh-CN" sz="2000" dirty="0">
                <a:latin typeface="Times New Roman" panose="02020603050405020304" pitchFamily="18" charset="0"/>
                <a:ea typeface="楷体" panose="02010609060101010101" pitchFamily="49" charset="-122"/>
              </a:rPr>
              <a:t>语言数据高效处理指南》、《文本数据挖掘——基于</a:t>
            </a:r>
            <a:r>
              <a:rPr lang="en-US" altLang="zh-CN" sz="2000" dirty="0">
                <a:latin typeface="Times New Roman" panose="02020603050405020304" pitchFamily="18" charset="0"/>
                <a:ea typeface="楷体" panose="02010609060101010101" pitchFamily="49" charset="-122"/>
              </a:rPr>
              <a:t>R</a:t>
            </a:r>
            <a:r>
              <a:rPr lang="zh-CN" altLang="zh-CN" sz="2000" dirty="0">
                <a:latin typeface="Times New Roman" panose="02020603050405020304" pitchFamily="18" charset="0"/>
                <a:ea typeface="楷体" panose="02010609060101010101" pitchFamily="49" charset="-122"/>
              </a:rPr>
              <a:t>语言》</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a:t>
            </a:r>
            <a:r>
              <a:rPr lang="zh-CN" altLang="en-US" sz="2000" dirty="0">
                <a:latin typeface="Times New Roman" panose="02020603050405020304" pitchFamily="18" charset="0"/>
                <a:ea typeface="楷体" panose="02010609060101010101" pitchFamily="49" charset="-122"/>
              </a:rPr>
              <a:t>机器学习全解（</a:t>
            </a:r>
            <a:r>
              <a:rPr lang="en-US" altLang="zh-CN" sz="2000" dirty="0">
                <a:latin typeface="Times New Roman" panose="02020603050405020304" pitchFamily="18" charset="0"/>
                <a:ea typeface="楷体" panose="02010609060101010101" pitchFamily="49" charset="-122"/>
              </a:rPr>
              <a:t>R</a:t>
            </a:r>
            <a:r>
              <a:rPr lang="zh-CN" altLang="en-US" sz="2000" dirty="0">
                <a:latin typeface="Times New Roman" panose="02020603050405020304" pitchFamily="18" charset="0"/>
                <a:ea typeface="楷体" panose="02010609060101010101" pitchFamily="49" charset="-122"/>
              </a:rPr>
              <a:t>语言版）</a:t>
            </a:r>
            <a:r>
              <a:rPr lang="en-US" altLang="zh-CN" sz="2000" dirty="0">
                <a:latin typeface="Times New Roman" panose="02020603050405020304" pitchFamily="18" charset="0"/>
                <a:ea typeface="楷体" panose="02010609060101010101" pitchFamily="49" charset="-122"/>
              </a:rPr>
              <a:t>》</a:t>
            </a:r>
            <a:r>
              <a:rPr lang="zh-CN" altLang="zh-CN" sz="2000" dirty="0">
                <a:latin typeface="Times New Roman" panose="02020603050405020304" pitchFamily="18" charset="0"/>
                <a:ea typeface="楷体" panose="02010609060101010101" pitchFamily="49" charset="-122"/>
              </a:rPr>
              <a:t>。知乎专栏：</a:t>
            </a:r>
            <a:r>
              <a:rPr lang="en-US" altLang="zh-CN" sz="2000" dirty="0">
                <a:latin typeface="Times New Roman" panose="02020603050405020304" pitchFamily="18" charset="0"/>
                <a:ea typeface="楷体" panose="02010609060101010101" pitchFamily="49" charset="-122"/>
              </a:rPr>
              <a:t>R</a:t>
            </a:r>
            <a:r>
              <a:rPr lang="zh-CN" altLang="zh-CN" sz="2000" dirty="0">
                <a:latin typeface="Times New Roman" panose="02020603050405020304" pitchFamily="18" charset="0"/>
                <a:ea typeface="楷体" panose="02010609060101010101" pitchFamily="49" charset="-122"/>
              </a:rPr>
              <a:t>语言数据挖掘，邮箱：</a:t>
            </a:r>
            <a:r>
              <a:rPr lang="en-US" altLang="zh-CN" sz="2000" dirty="0">
                <a:latin typeface="Times New Roman" panose="02020603050405020304" pitchFamily="18" charset="0"/>
                <a:ea typeface="楷体" panose="02010609060101010101" pitchFamily="49" charset="-122"/>
              </a:rPr>
              <a:t>huangtianyuan@zufe.edu.cn</a:t>
            </a:r>
            <a:r>
              <a:rPr lang="zh-CN" altLang="zh-CN" sz="2000" dirty="0">
                <a:latin typeface="Times New Roman" panose="02020603050405020304" pitchFamily="18" charset="0"/>
                <a:ea typeface="楷体" panose="02010609060101010101" pitchFamily="49" charset="-122"/>
              </a:rPr>
              <a:t>。</a:t>
            </a:r>
          </a:p>
        </p:txBody>
      </p:sp>
      <p:pic>
        <p:nvPicPr>
          <p:cNvPr id="8" name="Picture 11">
            <a:extLst>
              <a:ext uri="{FF2B5EF4-FFF2-40B4-BE49-F238E27FC236}">
                <a16:creationId xmlns:a16="http://schemas.microsoft.com/office/drawing/2014/main" id="{739CA2FA-8507-479F-BF15-DE40CB01BA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5479" y="2017713"/>
            <a:ext cx="1265237" cy="12652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12">
            <a:extLst>
              <a:ext uri="{FF2B5EF4-FFF2-40B4-BE49-F238E27FC236}">
                <a16:creationId xmlns:a16="http://schemas.microsoft.com/office/drawing/2014/main" id="{510E420F-030B-4A5B-B39C-624CACD9D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903" r="21017"/>
          <a:stretch>
            <a:fillRect/>
          </a:stretch>
        </p:blipFill>
        <p:spPr bwMode="auto">
          <a:xfrm>
            <a:off x="3053052" y="1394141"/>
            <a:ext cx="1331912" cy="1323975"/>
          </a:xfrm>
          <a:prstGeom prst="rect">
            <a:avLst/>
          </a:prstGeom>
          <a:noFill/>
          <a:ln>
            <a:noFill/>
          </a:ln>
          <a:effectLst/>
          <a:extLst>
            <a:ext uri="{909E8E84-426E-40DD-AFC4-6F175D3DCCD1}">
              <a14:hiddenFill xmlns:a14="http://schemas.microsoft.com/office/drawing/2010/main">
                <a:blipFill dpi="0" rotWithShape="0">
                  <a:blip/>
                  <a:srcRect l="11903" r="2101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图片 9">
            <a:extLst>
              <a:ext uri="{FF2B5EF4-FFF2-40B4-BE49-F238E27FC236}">
                <a16:creationId xmlns:a16="http://schemas.microsoft.com/office/drawing/2014/main" id="{BD8D4733-9318-4802-BCCE-602BB7228531}"/>
              </a:ext>
            </a:extLst>
          </p:cNvPr>
          <p:cNvPicPr>
            <a:picLocks noChangeAspect="1"/>
          </p:cNvPicPr>
          <p:nvPr/>
        </p:nvPicPr>
        <p:blipFill rotWithShape="1">
          <a:blip r:embed="rId7"/>
          <a:srcRect l="2424"/>
          <a:stretch/>
        </p:blipFill>
        <p:spPr>
          <a:xfrm>
            <a:off x="9133368" y="2150273"/>
            <a:ext cx="2861180" cy="3685113"/>
          </a:xfrm>
          <a:prstGeom prst="rect">
            <a:avLst/>
          </a:prstGeom>
        </p:spPr>
      </p:pic>
    </p:spTree>
    <p:extLst>
      <p:ext uri="{BB962C8B-B14F-4D97-AF65-F5344CB8AC3E}">
        <p14:creationId xmlns:p14="http://schemas.microsoft.com/office/powerpoint/2010/main" val="239726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生态数据管理</a:t>
            </a:r>
          </a:p>
        </p:txBody>
      </p:sp>
      <p:sp>
        <p:nvSpPr>
          <p:cNvPr id="6" name="文本框 5">
            <a:extLst>
              <a:ext uri="{FF2B5EF4-FFF2-40B4-BE49-F238E27FC236}">
                <a16:creationId xmlns:a16="http://schemas.microsoft.com/office/drawing/2014/main" id="{D7BDCD4B-340F-4521-9A98-36DAE44AB2E5}"/>
              </a:ext>
            </a:extLst>
          </p:cNvPr>
          <p:cNvSpPr txBox="1"/>
          <p:nvPr/>
        </p:nvSpPr>
        <p:spPr>
          <a:xfrm>
            <a:off x="191595" y="1445565"/>
            <a:ext cx="7606205" cy="1938992"/>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数据规模与空间覆盖的增长使得生态管理更具针对性。例如，英国某项研究通过国家级数据分析识别出最有效的湿地保护措施与入侵物种监控区域，为政策提供了空间精准的指导。还有众多会议与报告指出：将大型开放数据库整合用于保护计划能显著提升效率并节省资源。</a:t>
            </a:r>
          </a:p>
        </p:txBody>
      </p:sp>
      <p:pic>
        <p:nvPicPr>
          <p:cNvPr id="7" name="图片 6">
            <a:extLst>
              <a:ext uri="{FF2B5EF4-FFF2-40B4-BE49-F238E27FC236}">
                <a16:creationId xmlns:a16="http://schemas.microsoft.com/office/drawing/2014/main" id="{AF426E5D-3228-4654-B32D-B913718C7DB8}"/>
              </a:ext>
            </a:extLst>
          </p:cNvPr>
          <p:cNvPicPr>
            <a:picLocks noChangeAspect="1"/>
          </p:cNvPicPr>
          <p:nvPr/>
        </p:nvPicPr>
        <p:blipFill>
          <a:blip r:embed="rId2"/>
          <a:stretch>
            <a:fillRect/>
          </a:stretch>
        </p:blipFill>
        <p:spPr>
          <a:xfrm>
            <a:off x="7924800" y="1632729"/>
            <a:ext cx="4075605" cy="5042051"/>
          </a:xfrm>
          <a:prstGeom prst="rect">
            <a:avLst/>
          </a:prstGeom>
        </p:spPr>
      </p:pic>
      <p:pic>
        <p:nvPicPr>
          <p:cNvPr id="12" name="图片 11">
            <a:extLst>
              <a:ext uri="{FF2B5EF4-FFF2-40B4-BE49-F238E27FC236}">
                <a16:creationId xmlns:a16="http://schemas.microsoft.com/office/drawing/2014/main" id="{2E6C442A-ED75-4F9B-ADC9-C21139C4435D}"/>
              </a:ext>
            </a:extLst>
          </p:cNvPr>
          <p:cNvPicPr>
            <a:picLocks noChangeAspect="1"/>
          </p:cNvPicPr>
          <p:nvPr/>
        </p:nvPicPr>
        <p:blipFill>
          <a:blip r:embed="rId3"/>
          <a:stretch>
            <a:fillRect/>
          </a:stretch>
        </p:blipFill>
        <p:spPr>
          <a:xfrm>
            <a:off x="418123" y="5028088"/>
            <a:ext cx="6745715" cy="1646692"/>
          </a:xfrm>
          <a:prstGeom prst="rect">
            <a:avLst/>
          </a:prstGeom>
        </p:spPr>
      </p:pic>
      <p:pic>
        <p:nvPicPr>
          <p:cNvPr id="14" name="图片 13">
            <a:extLst>
              <a:ext uri="{FF2B5EF4-FFF2-40B4-BE49-F238E27FC236}">
                <a16:creationId xmlns:a16="http://schemas.microsoft.com/office/drawing/2014/main" id="{D5C5DAEA-B3E5-49CE-AFDD-52C4B2F1961C}"/>
              </a:ext>
            </a:extLst>
          </p:cNvPr>
          <p:cNvPicPr>
            <a:picLocks noChangeAspect="1"/>
          </p:cNvPicPr>
          <p:nvPr/>
        </p:nvPicPr>
        <p:blipFill>
          <a:blip r:embed="rId4"/>
          <a:stretch>
            <a:fillRect/>
          </a:stretch>
        </p:blipFill>
        <p:spPr>
          <a:xfrm>
            <a:off x="545123" y="3384557"/>
            <a:ext cx="6291600" cy="1449510"/>
          </a:xfrm>
          <a:prstGeom prst="rect">
            <a:avLst/>
          </a:prstGeom>
        </p:spPr>
      </p:pic>
    </p:spTree>
    <p:extLst>
      <p:ext uri="{BB962C8B-B14F-4D97-AF65-F5344CB8AC3E}">
        <p14:creationId xmlns:p14="http://schemas.microsoft.com/office/powerpoint/2010/main" val="3736528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利用机器学习推动分析能力</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90678" y="1149232"/>
            <a:ext cx="11140922" cy="1569660"/>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生态大数据不仅依赖数据量，更依赖强大的分析能力。应用机器学习、云计算和统计学习方法（如随机森林、</a:t>
            </a:r>
            <a:r>
              <a:rPr lang="en-US" altLang="zh-CN" sz="2400" b="1" dirty="0">
                <a:latin typeface="Times New Roman" panose="02020603050405020304" pitchFamily="18" charset="0"/>
                <a:ea typeface="楷体" panose="02010609060101010101" pitchFamily="49" charset="-122"/>
              </a:rPr>
              <a:t>Boosted Regression Trees</a:t>
            </a:r>
            <a:r>
              <a:rPr lang="zh-CN" altLang="en-US" sz="2400" b="1" dirty="0">
                <a:latin typeface="Times New Roman" panose="02020603050405020304" pitchFamily="18" charset="0"/>
                <a:ea typeface="楷体" panose="02010609060101010101" pitchFamily="49" charset="-122"/>
              </a:rPr>
              <a:t>、深度学习等），正成为处理复杂数据结构和异质性问题的核心工具。这些方法处理零值偏多、本地相关性、非线性关系和高维数据的能力，是传统频率统计无法比拟的。</a:t>
            </a:r>
          </a:p>
        </p:txBody>
      </p:sp>
      <p:pic>
        <p:nvPicPr>
          <p:cNvPr id="4" name="图片 3">
            <a:extLst>
              <a:ext uri="{FF2B5EF4-FFF2-40B4-BE49-F238E27FC236}">
                <a16:creationId xmlns:a16="http://schemas.microsoft.com/office/drawing/2014/main" id="{AAC92D34-FE4B-4143-83BD-335CC20D2370}"/>
              </a:ext>
            </a:extLst>
          </p:cNvPr>
          <p:cNvPicPr>
            <a:picLocks noChangeAspect="1"/>
          </p:cNvPicPr>
          <p:nvPr/>
        </p:nvPicPr>
        <p:blipFill>
          <a:blip r:embed="rId2"/>
          <a:stretch>
            <a:fillRect/>
          </a:stretch>
        </p:blipFill>
        <p:spPr>
          <a:xfrm>
            <a:off x="5130800" y="2718892"/>
            <a:ext cx="6294966" cy="3396697"/>
          </a:xfrm>
          <a:prstGeom prst="rect">
            <a:avLst/>
          </a:prstGeom>
        </p:spPr>
      </p:pic>
      <p:pic>
        <p:nvPicPr>
          <p:cNvPr id="6146" name="Picture 2" descr="Advances and applications of machine learning and deep learning in  environmental ecology and health - ScienceDirect">
            <a:extLst>
              <a:ext uri="{FF2B5EF4-FFF2-40B4-BE49-F238E27FC236}">
                <a16:creationId xmlns:a16="http://schemas.microsoft.com/office/drawing/2014/main" id="{7DB2ADD1-7E20-4BE6-BD5D-C414C7BFA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34" y="2693940"/>
            <a:ext cx="3259667" cy="325966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5CDD1B9-9328-41DF-99BA-DF020F007A7B}"/>
              </a:ext>
            </a:extLst>
          </p:cNvPr>
          <p:cNvSpPr txBox="1"/>
          <p:nvPr/>
        </p:nvSpPr>
        <p:spPr>
          <a:xfrm>
            <a:off x="4952999" y="6306352"/>
            <a:ext cx="6858000" cy="461665"/>
          </a:xfrm>
          <a:prstGeom prst="rect">
            <a:avLst/>
          </a:prstGeom>
          <a:noFill/>
        </p:spPr>
        <p:txBody>
          <a:bodyPr wrap="square">
            <a:spAutoFit/>
          </a:bodyPr>
          <a:lstStyle/>
          <a:p>
            <a:pPr algn="just"/>
            <a:r>
              <a:rPr lang="en-US" altLang="zh-CN" sz="1200" b="0" i="0" dirty="0">
                <a:solidFill>
                  <a:srgbClr val="222222"/>
                </a:solidFill>
                <a:effectLst/>
                <a:latin typeface="Arial" panose="020B0604020202020204" pitchFamily="34" charset="0"/>
              </a:rPr>
              <a:t>Pichler, M., &amp; </a:t>
            </a:r>
            <a:r>
              <a:rPr lang="en-US" altLang="zh-CN" sz="1200" b="0" i="0" dirty="0" err="1">
                <a:solidFill>
                  <a:srgbClr val="222222"/>
                </a:solidFill>
                <a:effectLst/>
                <a:latin typeface="Arial" panose="020B0604020202020204" pitchFamily="34" charset="0"/>
              </a:rPr>
              <a:t>Hartig</a:t>
            </a:r>
            <a:r>
              <a:rPr lang="en-US" altLang="zh-CN" sz="1200" b="0" i="0" dirty="0">
                <a:solidFill>
                  <a:srgbClr val="222222"/>
                </a:solidFill>
                <a:effectLst/>
                <a:latin typeface="Arial" panose="020B0604020202020204" pitchFamily="34" charset="0"/>
              </a:rPr>
              <a:t>, F. (2023). Machine learning and deep learning—A review for ecologists. </a:t>
            </a:r>
            <a:r>
              <a:rPr lang="en-US" altLang="zh-CN" sz="1200" b="0" i="1" dirty="0">
                <a:solidFill>
                  <a:srgbClr val="222222"/>
                </a:solidFill>
                <a:effectLst/>
                <a:latin typeface="Arial" panose="020B0604020202020204" pitchFamily="34" charset="0"/>
              </a:rPr>
              <a:t>Methods in Ecology and Evolution</a:t>
            </a:r>
            <a:r>
              <a:rPr lang="en-US" altLang="zh-CN" sz="1200" b="0" i="0" dirty="0">
                <a:solidFill>
                  <a:srgbClr val="222222"/>
                </a:solidFill>
                <a:effectLst/>
                <a:latin typeface="Arial" panose="020B0604020202020204" pitchFamily="34" charset="0"/>
              </a:rPr>
              <a:t>, </a:t>
            </a:r>
            <a:r>
              <a:rPr lang="en-US" altLang="zh-CN" sz="1200" b="0" i="1" dirty="0">
                <a:solidFill>
                  <a:srgbClr val="222222"/>
                </a:solidFill>
                <a:effectLst/>
                <a:latin typeface="Arial" panose="020B0604020202020204" pitchFamily="34" charset="0"/>
              </a:rPr>
              <a:t>14</a:t>
            </a:r>
            <a:r>
              <a:rPr lang="en-US" altLang="zh-CN" sz="1200" b="0" i="0" dirty="0">
                <a:solidFill>
                  <a:srgbClr val="222222"/>
                </a:solidFill>
                <a:effectLst/>
                <a:latin typeface="Arial" panose="020B0604020202020204" pitchFamily="34" charset="0"/>
              </a:rPr>
              <a:t>(4), 994-1016.</a:t>
            </a:r>
            <a:endParaRPr lang="zh-CN" altLang="en-US" sz="1200" dirty="0"/>
          </a:p>
        </p:txBody>
      </p:sp>
      <p:sp>
        <p:nvSpPr>
          <p:cNvPr id="11" name="文本框 10">
            <a:extLst>
              <a:ext uri="{FF2B5EF4-FFF2-40B4-BE49-F238E27FC236}">
                <a16:creationId xmlns:a16="http://schemas.microsoft.com/office/drawing/2014/main" id="{31A48EBB-CF38-4C58-8BA3-2FD66A85E87B}"/>
              </a:ext>
            </a:extLst>
          </p:cNvPr>
          <p:cNvSpPr txBox="1"/>
          <p:nvPr/>
        </p:nvSpPr>
        <p:spPr>
          <a:xfrm>
            <a:off x="254000" y="6027003"/>
            <a:ext cx="4698999" cy="830997"/>
          </a:xfrm>
          <a:prstGeom prst="rect">
            <a:avLst/>
          </a:prstGeom>
          <a:noFill/>
        </p:spPr>
        <p:txBody>
          <a:bodyPr wrap="square">
            <a:spAutoFit/>
          </a:bodyPr>
          <a:lstStyle/>
          <a:p>
            <a:r>
              <a:rPr lang="en-US" altLang="zh-CN" sz="1200" b="0" i="0" dirty="0">
                <a:solidFill>
                  <a:srgbClr val="222222"/>
                </a:solidFill>
                <a:effectLst/>
                <a:latin typeface="Arial" panose="020B0604020202020204" pitchFamily="34" charset="0"/>
              </a:rPr>
              <a:t>Cui, S., Gao, Y., Huang, Y., Shen, L., Zhao, Q., Pan, Y., &amp; Zhuang, S. (2023). Advances and applications of machine learning and deep learning in environmental ecology and health. </a:t>
            </a:r>
            <a:r>
              <a:rPr lang="en-US" altLang="zh-CN" sz="1200" b="0" i="1" dirty="0">
                <a:solidFill>
                  <a:srgbClr val="222222"/>
                </a:solidFill>
                <a:effectLst/>
                <a:latin typeface="Arial" panose="020B0604020202020204" pitchFamily="34" charset="0"/>
              </a:rPr>
              <a:t>Environmental Pollution</a:t>
            </a:r>
            <a:r>
              <a:rPr lang="en-US" altLang="zh-CN" sz="1200" b="0" i="0" dirty="0">
                <a:solidFill>
                  <a:srgbClr val="222222"/>
                </a:solidFill>
                <a:effectLst/>
                <a:latin typeface="Arial" panose="020B0604020202020204" pitchFamily="34" charset="0"/>
              </a:rPr>
              <a:t>, </a:t>
            </a:r>
            <a:r>
              <a:rPr lang="en-US" altLang="zh-CN" sz="1200" b="0" i="1" dirty="0">
                <a:solidFill>
                  <a:srgbClr val="222222"/>
                </a:solidFill>
                <a:effectLst/>
                <a:latin typeface="Arial" panose="020B0604020202020204" pitchFamily="34" charset="0"/>
              </a:rPr>
              <a:t>335</a:t>
            </a:r>
            <a:r>
              <a:rPr lang="en-US" altLang="zh-CN" sz="1200" b="0" i="0" dirty="0">
                <a:solidFill>
                  <a:srgbClr val="222222"/>
                </a:solidFill>
                <a:effectLst/>
                <a:latin typeface="Arial" panose="020B0604020202020204" pitchFamily="34" charset="0"/>
              </a:rPr>
              <a:t>, 122358.</a:t>
            </a:r>
            <a:endParaRPr lang="zh-CN" altLang="en-US" sz="1200" dirty="0"/>
          </a:p>
        </p:txBody>
      </p:sp>
    </p:spTree>
    <p:extLst>
      <p:ext uri="{BB962C8B-B14F-4D97-AF65-F5344CB8AC3E}">
        <p14:creationId xmlns:p14="http://schemas.microsoft.com/office/powerpoint/2010/main" val="373765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2065867" y="2683928"/>
            <a:ext cx="8695266" cy="1710276"/>
          </a:xfrm>
          <a:prstGeom prst="rect">
            <a:avLst/>
          </a:prstGeom>
          <a:noFill/>
        </p:spPr>
        <p:txBody>
          <a:bodyPr wrap="square" rtlCol="0">
            <a:spAutoFit/>
          </a:bodyPr>
          <a:lstStyle/>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背景：大数据时代下的生态学</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精读：生态学中的机器学习</a:t>
            </a:r>
            <a:endParaRPr lang="en-US" altLang="zh-CN" sz="4800" b="1" dirty="0">
              <a:solidFill>
                <a:srgbClr val="FF0000"/>
              </a:soli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4462801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16594</TotalTime>
  <Words>12245</Words>
  <Application>Microsoft Office PowerPoint</Application>
  <PresentationFormat>宽屏</PresentationFormat>
  <Paragraphs>180</Paragraphs>
  <Slides>64</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64</vt:i4>
      </vt:variant>
    </vt:vector>
  </HeadingPairs>
  <TitlesOfParts>
    <vt:vector size="70" baseType="lpstr">
      <vt:lpstr>等线</vt:lpstr>
      <vt:lpstr>楷体</vt:lpstr>
      <vt:lpstr>Arial</vt:lpstr>
      <vt:lpstr>Calibri</vt:lpstr>
      <vt:lpstr>Times New Roman</vt:lpstr>
      <vt:lpstr>Office 主题</vt:lpstr>
      <vt:lpstr>机器学习在生态学中的应用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面向机器学习的 R语言生态前沿进展</dc:title>
  <dc:creator>Admin</dc:creator>
  <cp:lastModifiedBy>Admin</cp:lastModifiedBy>
  <cp:revision>176</cp:revision>
  <dcterms:created xsi:type="dcterms:W3CDTF">2024-07-16T01:04:36Z</dcterms:created>
  <dcterms:modified xsi:type="dcterms:W3CDTF">2025-09-10T07:58:35Z</dcterms:modified>
</cp:coreProperties>
</file>